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862aa24d7e_0_1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862aa24d7e_0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1862aa24d7e_0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1862aa24d7e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1862aa24d7e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1862aa24d7e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1862aa24d7e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1862aa24d7e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1862aa24d7e_0_3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1862aa24d7e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1862aa24d7e_0_3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1862aa24d7e_0_3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862aa24d7e_0_3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1862aa24d7e_0_3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862aa24d7e_0_3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862aa24d7e_0_3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1862aa24d7e_0_3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1862aa24d7e_0_3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1862aa24d7e_0_3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1862aa24d7e_0_3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62aa24d7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62aa24d7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123d088f56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123d088f56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1862aa24d7e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1862aa24d7e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862aa24d7e_0_3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1862aa24d7e_0_3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1862aa24d7e_0_3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1862aa24d7e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862aa24d7e_0_3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1862aa24d7e_0_3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1862aa24d7e_0_3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1862aa24d7e_0_3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1862aa24d7e_0_3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1862aa24d7e_0_3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1862aa24d7e_0_3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1862aa24d7e_0_3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1862aa24d7e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1862aa24d7e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123d088f56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123d088f56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62aa24d7e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862aa24d7e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862aa24d7e_0_3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1862aa24d7e_0_3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862aa24d7e_0_3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Google Shape;2511;g1862aa24d7e_0_3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1862aa24d7e_0_3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1862aa24d7e_0_3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1862aa24d7e_0_1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1862aa24d7e_0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62aa24d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862aa24d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62aa24d7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62aa24d7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62aa24d7e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62aa24d7e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62aa24d7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62aa24d7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62aa24d7e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62aa24d7e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862aa24d7e_0_2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862aa24d7e_0_2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862aa24d7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862aa24d7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50461b6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50461b6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62aa24d7e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862aa24d7e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862aa24d7e_0_2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862aa24d7e_0_2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862aa24d7e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862aa24d7e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862aa24d7e_0_2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862aa24d7e_0_2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62aa24d7e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62aa24d7e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1214605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1214605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12a22847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12a22847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12a22847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12a22847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62aa24d7e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62aa24d7e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862aa24d7e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862aa24d7e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12146057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12146057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862aa24d7e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862aa24d7e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112a22847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112a22847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862aa24d7e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862aa24d7e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12a22847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12a22847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862aa24d7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862aa24d7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862aa24d7e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862aa24d7e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862aa24d7e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862aa24d7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862aa24d7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862aa24d7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862aa24d7e_0_2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862aa24d7e_0_2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862aa24d7e_0_2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862aa24d7e_0_2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62aa24d7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62aa24d7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862aa24d7e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862aa24d7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862aa24d7e_0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862aa24d7e_0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862aa24d7e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862aa24d7e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862aa24d7e_0_2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862aa24d7e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862aa24d7e_0_2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862aa24d7e_0_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862aa24d7e_0_2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862aa24d7e_0_2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862aa24d7e_0_2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862aa24d7e_0_2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862aa24d7e_0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1862aa24d7e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862aa24d7e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862aa24d7e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862aa24d7e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862aa24d7e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62aa24d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62aa24d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862aa24d7e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1862aa24d7e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862aa24d7e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1862aa24d7e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862aa24d7e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862aa24d7e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862aa24d7e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862aa24d7e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862aa24d7e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1862aa24d7e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862aa24d7e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862aa24d7e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862aa24d7e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862aa24d7e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862aa24d7e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862aa24d7e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862aa24d7e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1862aa24d7e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62aa24d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62aa24d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862aa24d7e_0_2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862aa24d7e_0_2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862aa24d7e_0_2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862aa24d7e_0_2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1862aa24d7e_0_2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1862aa24d7e_0_2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862aa24d7e_0_2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862aa24d7e_0_2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862aa24d7e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862aa24d7e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862aa24d7e_0_2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1862aa24d7e_0_2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1862aa24d7e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1862aa24d7e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862aa24d7e_0_2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1862aa24d7e_0_2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62aa24d7e_0_2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1862aa24d7e_0_2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862aa24d7e_0_2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1862aa24d7e_0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62aa24d7e_0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62aa24d7e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1862aa24d7e_0_2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1862aa24d7e_0_2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1862aa24d7e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1862aa24d7e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1112a22847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1112a22847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862aa24d7e_0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1862aa24d7e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862aa24d7e_0_2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1862aa24d7e_0_2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862aa24d7e_0_2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862aa24d7e_0_2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862aa24d7e_0_2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862aa24d7e_0_2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862aa24d7e_0_2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862aa24d7e_0_2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1862aa24d7e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1862aa24d7e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1862aa24d7e_0_2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1862aa24d7e_0_2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62aa24d7e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862aa24d7e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1862aa24d7e_0_2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1862aa24d7e_0_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862aa24d7e_0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1862aa24d7e_0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862aa24d7e_0_2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862aa24d7e_0_2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1862aa24d7e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1862aa24d7e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862aa24d7e_0_3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862aa24d7e_0_3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1862aa24d7e_0_3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1862aa24d7e_0_3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862aa24d7e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1862aa24d7e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1862aa24d7e_0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1862aa24d7e_0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1862aa24d7e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1862aa24d7e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1862aa24d7e_0_3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1862aa24d7e_0_3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62aa24d7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862aa24d7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1862aa24d7e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1862aa24d7e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1112a228474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1112a228474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862aa24d7e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862aa24d7e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1112a228474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1112a228474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862aa24d7e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862aa24d7e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1862aa24d7e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1862aa24d7e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112a228474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112a228474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1112a22847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1112a22847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1112a228474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1112a22847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1112a228474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1112a228474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10.gif"/><Relationship Id="rId6" Type="http://schemas.openxmlformats.org/officeDocument/2006/relationships/image" Target="../media/image2.gif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5" Type="http://schemas.openxmlformats.org/officeDocument/2006/relationships/image" Target="../media/image3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5" Type="http://schemas.openxmlformats.org/officeDocument/2006/relationships/image" Target="../media/image3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5" Type="http://schemas.openxmlformats.org/officeDocument/2006/relationships/image" Target="../media/image39.png"/><Relationship Id="rId6" Type="http://schemas.openxmlformats.org/officeDocument/2006/relationships/image" Target="../media/image7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5" Type="http://schemas.openxmlformats.org/officeDocument/2006/relationships/image" Target="../media/image39.png"/><Relationship Id="rId6" Type="http://schemas.openxmlformats.org/officeDocument/2006/relationships/image" Target="../media/image7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8.png"/><Relationship Id="rId4" Type="http://schemas.openxmlformats.org/officeDocument/2006/relationships/hyperlink" Target="https://pytorch.org/docs/stable/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5" Type="http://schemas.openxmlformats.org/officeDocument/2006/relationships/image" Target="../media/image5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5" Type="http://schemas.openxmlformats.org/officeDocument/2006/relationships/image" Target="../media/image79.png"/><Relationship Id="rId6" Type="http://schemas.openxmlformats.org/officeDocument/2006/relationships/image" Target="../media/image5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9.png"/><Relationship Id="rId4" Type="http://schemas.openxmlformats.org/officeDocument/2006/relationships/image" Target="../media/image7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9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0" Type="http://schemas.openxmlformats.org/officeDocument/2006/relationships/image" Target="../media/image25.png"/><Relationship Id="rId9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9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9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38.png"/><Relationship Id="rId8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10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gif"/><Relationship Id="rId4" Type="http://schemas.openxmlformats.org/officeDocument/2006/relationships/image" Target="../media/image4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gif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9.gif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9.gif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9.gif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9.gif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10.gif"/><Relationship Id="rId6" Type="http://schemas.openxmlformats.org/officeDocument/2006/relationships/image" Target="../media/image2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5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9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10" Type="http://schemas.openxmlformats.org/officeDocument/2006/relationships/image" Target="../media/image52.png"/><Relationship Id="rId9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60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60.gif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60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7.png"/><Relationship Id="rId4" Type="http://schemas.openxmlformats.org/officeDocument/2006/relationships/image" Target="../media/image1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Relationship Id="rId6" Type="http://schemas.openxmlformats.org/officeDocument/2006/relationships/image" Target="../media/image1.png"/><Relationship Id="rId7" Type="http://schemas.openxmlformats.org/officeDocument/2006/relationships/image" Target="../media/image6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10.gif"/><Relationship Id="rId6" Type="http://schemas.openxmlformats.org/officeDocument/2006/relationships/image" Target="../media/image2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1.png"/><Relationship Id="rId6" Type="http://schemas.openxmlformats.org/officeDocument/2006/relationships/image" Target="../media/image66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1.gif"/><Relationship Id="rId4" Type="http://schemas.openxmlformats.org/officeDocument/2006/relationships/image" Target="../media/image49.gif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4.png"/><Relationship Id="rId4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8.png"/><Relationship Id="rId4" Type="http://schemas.openxmlformats.org/officeDocument/2006/relationships/image" Target="../media/image77.png"/><Relationship Id="rId5" Type="http://schemas.openxmlformats.org/officeDocument/2006/relationships/image" Target="../media/image61.png"/><Relationship Id="rId6" Type="http://schemas.openxmlformats.org/officeDocument/2006/relationships/image" Target="../media/image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Deep Learning</a:t>
            </a:r>
            <a:endParaRPr b="1" sz="3400">
              <a:solidFill>
                <a:schemeClr val="lt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Introduction Series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6131610" y="1100139"/>
            <a:ext cx="724200" cy="724200"/>
          </a:xfrm>
          <a:prstGeom prst="ellipse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542125" y="2328024"/>
            <a:ext cx="3906600" cy="3906600"/>
          </a:xfrm>
          <a:prstGeom prst="ellipse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579193" y="28603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190950" y="309800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1321000" y="3971875"/>
            <a:ext cx="902100" cy="9552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86125" y="4072800"/>
            <a:ext cx="1011300" cy="1070700"/>
          </a:xfrm>
          <a:prstGeom prst="diamond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4862606" y="1876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2975" y="20668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Bryan Cardenas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Robert Jan Schlimbach</a:t>
            </a:r>
            <a:endParaRPr b="1"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9D9D9"/>
                </a:solidFill>
              </a:rPr>
              <a:t>Caspar van leeuwen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065525" y="4423500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7869025" y="68350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C9C9C9"/>
                </a:solidFill>
              </a:rPr>
              <a:t>09/11/2022</a:t>
            </a:r>
            <a:endParaRPr b="1" sz="800">
              <a:solidFill>
                <a:srgbClr val="C9C9C9"/>
              </a:solidFill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6">
            <a:alphaModFix/>
          </a:blip>
          <a:srcRect b="15249" l="13828" r="13002" t="11997"/>
          <a:stretch/>
        </p:blipFill>
        <p:spPr>
          <a:xfrm>
            <a:off x="3051163" y="2543950"/>
            <a:ext cx="2348426" cy="14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Deep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Use deep neural networks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12"/>
          <p:cNvSpPr/>
          <p:nvPr/>
        </p:nvSpPr>
        <p:spPr>
          <a:xfrm flipH="1">
            <a:off x="6836575" y="38684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12"/>
          <p:cNvSpPr txBox="1"/>
          <p:nvPr>
            <p:ph idx="1" type="subTitle"/>
          </p:nvPr>
        </p:nvSpPr>
        <p:spPr>
          <a:xfrm>
            <a:off x="3142938" y="1413863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D</a:t>
            </a:r>
            <a:r>
              <a:rPr b="1" lang="en-GB" sz="3400">
                <a:solidFill>
                  <a:schemeClr val="lt1"/>
                </a:solidFill>
              </a:rPr>
              <a:t>L Frameworks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2062" name="Google Shape;2062;p112"/>
          <p:cNvSpPr/>
          <p:nvPr/>
        </p:nvSpPr>
        <p:spPr>
          <a:xfrm flipH="1">
            <a:off x="6992600" y="38684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12"/>
          <p:cNvSpPr txBox="1"/>
          <p:nvPr/>
        </p:nvSpPr>
        <p:spPr>
          <a:xfrm>
            <a:off x="2125963" y="1842638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A64D79"/>
                </a:solidFill>
              </a:rPr>
              <a:t>04.</a:t>
            </a:r>
            <a:endParaRPr sz="4000"/>
          </a:p>
        </p:txBody>
      </p:sp>
      <p:sp>
        <p:nvSpPr>
          <p:cNvPr id="2064" name="Google Shape;2064;p112"/>
          <p:cNvSpPr/>
          <p:nvPr/>
        </p:nvSpPr>
        <p:spPr>
          <a:xfrm flipH="1">
            <a:off x="-454179" y="3065582"/>
            <a:ext cx="3396900" cy="33969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12"/>
          <p:cNvSpPr/>
          <p:nvPr/>
        </p:nvSpPr>
        <p:spPr>
          <a:xfrm rot="10800000">
            <a:off x="6488725" y="43710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12"/>
          <p:cNvSpPr/>
          <p:nvPr/>
        </p:nvSpPr>
        <p:spPr>
          <a:xfrm flipH="1">
            <a:off x="7880424" y="1756127"/>
            <a:ext cx="2266500" cy="22665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12"/>
          <p:cNvSpPr txBox="1"/>
          <p:nvPr/>
        </p:nvSpPr>
        <p:spPr>
          <a:xfrm>
            <a:off x="1282475" y="2995725"/>
            <a:ext cx="6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 not compute your own gradients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8" name="Google Shape;2068;p112"/>
          <p:cNvSpPr/>
          <p:nvPr/>
        </p:nvSpPr>
        <p:spPr>
          <a:xfrm>
            <a:off x="628700" y="-166371"/>
            <a:ext cx="5361050" cy="3346325"/>
          </a:xfrm>
          <a:custGeom>
            <a:rect b="b" l="l" r="r" t="t"/>
            <a:pathLst>
              <a:path extrusionOk="0" h="133853" w="214442">
                <a:moveTo>
                  <a:pt x="0" y="133853"/>
                </a:moveTo>
                <a:cubicBezTo>
                  <a:pt x="4829" y="124438"/>
                  <a:pt x="-3401" y="94157"/>
                  <a:pt x="28975" y="77361"/>
                </a:cubicBezTo>
                <a:cubicBezTo>
                  <a:pt x="61352" y="60565"/>
                  <a:pt x="163583" y="45714"/>
                  <a:pt x="194259" y="33079"/>
                </a:cubicBezTo>
                <a:cubicBezTo>
                  <a:pt x="224935" y="20444"/>
                  <a:pt x="209931" y="6200"/>
                  <a:pt x="213029" y="1553"/>
                </a:cubicBezTo>
                <a:cubicBezTo>
                  <a:pt x="216127" y="-3094"/>
                  <a:pt x="212877" y="4590"/>
                  <a:pt x="212847" y="5197"/>
                </a:cubicBezTo>
              </a:path>
            </a:pathLst>
          </a:cu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069" name="Google Shape;206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600" y="1128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1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5" name="Google Shape;207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11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13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How to train your NN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78" name="Google Shape;2078;p11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13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80" name="Google Shape;2080;p11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1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2" name="Google Shape;208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4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14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   PyTorch and Modularity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090" name="Google Shape;209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1" name="Google Shape;2091;p114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92" name="Google Shape;2092;p1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7" name="Google Shape;2097;p114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8" name="Google Shape;2098;p114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099" name="Google Shape;2099;p1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9" name="Google Shape;210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115" name="Google Shape;211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127" name="Google Shape;212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29" name="Google Shape;2129;p116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130" name="Google Shape;2130;p116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31" name="Google Shape;2131;p116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32" name="Google Shape;2132;p116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33" name="Google Shape;2133;p116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34" name="Google Shape;2134;p116"/>
          <p:cNvCxnSpPr>
            <a:stCxn id="2128" idx="3"/>
            <a:endCxn id="2130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5" name="Google Shape;2135;p116"/>
          <p:cNvCxnSpPr>
            <a:stCxn id="2130" idx="3"/>
            <a:endCxn id="2131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6" name="Google Shape;2136;p116"/>
          <p:cNvCxnSpPr>
            <a:stCxn id="2131" idx="3"/>
            <a:endCxn id="2132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7" name="Google Shape;2137;p116"/>
          <p:cNvCxnSpPr>
            <a:stCxn id="2132" idx="3"/>
            <a:endCxn id="2133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8" name="Google Shape;2138;p116"/>
          <p:cNvCxnSpPr>
            <a:stCxn id="2129" idx="3"/>
            <a:endCxn id="2130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9" name="Google Shape;2139;p116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140" name="Google Shape;2140;p116"/>
          <p:cNvCxnSpPr>
            <a:stCxn id="2139" idx="3"/>
            <a:endCxn id="2131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1" name="Google Shape;2141;p116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142" name="Google Shape;2142;p116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143" name="Google Shape;2143;p116"/>
          <p:cNvCxnSpPr>
            <a:stCxn id="2141" idx="3"/>
            <a:endCxn id="2133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9" name="Google Shape;214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155" name="Google Shape;215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17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57" name="Google Shape;2157;p117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158" name="Google Shape;2158;p117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59" name="Google Shape;2159;p117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60" name="Google Shape;2160;p117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61" name="Google Shape;2161;p117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62" name="Google Shape;2162;p117"/>
          <p:cNvCxnSpPr>
            <a:stCxn id="2156" idx="3"/>
            <a:endCxn id="2158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3" name="Google Shape;2163;p117"/>
          <p:cNvCxnSpPr>
            <a:stCxn id="2158" idx="3"/>
            <a:endCxn id="2159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4" name="Google Shape;2164;p117"/>
          <p:cNvCxnSpPr>
            <a:stCxn id="2159" idx="3"/>
            <a:endCxn id="2160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5" name="Google Shape;2165;p117"/>
          <p:cNvCxnSpPr>
            <a:stCxn id="2160" idx="3"/>
            <a:endCxn id="2161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6" name="Google Shape;2166;p117"/>
          <p:cNvCxnSpPr>
            <a:stCxn id="2161" idx="3"/>
            <a:endCxn id="2167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8" name="Google Shape;2168;p117"/>
          <p:cNvCxnSpPr>
            <a:stCxn id="2157" idx="3"/>
            <a:endCxn id="2158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9" name="Google Shape;2169;p117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170" name="Google Shape;2170;p117"/>
          <p:cNvCxnSpPr>
            <a:stCxn id="2169" idx="3"/>
            <a:endCxn id="2159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17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172" name="Google Shape;2172;p117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173" name="Google Shape;2173;p117"/>
          <p:cNvCxnSpPr>
            <a:stCxn id="2171" idx="3"/>
            <a:endCxn id="2161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4" name="Google Shape;2174;p117"/>
          <p:cNvCxnSpPr>
            <a:stCxn id="2172" idx="3"/>
            <a:endCxn id="2167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7" name="Google Shape;2167;p117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75" name="Google Shape;2175;p117"/>
          <p:cNvCxnSpPr>
            <a:stCxn id="2167" idx="3"/>
            <a:endCxn id="2176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76" name="Google Shape;2176;p117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77" name="Google Shape;2177;p117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78" name="Google Shape;2178;p117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79" name="Google Shape;2179;p117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80" name="Google Shape;2180;p117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81" name="Google Shape;2181;p117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82" name="Google Shape;2182;p117"/>
          <p:cNvCxnSpPr>
            <a:stCxn id="2176" idx="2"/>
            <a:endCxn id="2177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3" name="Google Shape;2183;p117"/>
          <p:cNvCxnSpPr>
            <a:stCxn id="2176" idx="2"/>
            <a:endCxn id="2178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4" name="Google Shape;2184;p117"/>
          <p:cNvCxnSpPr>
            <a:stCxn id="2177" idx="3"/>
            <a:endCxn id="2178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5" name="Google Shape;2185;p117"/>
          <p:cNvCxnSpPr>
            <a:stCxn id="2178" idx="2"/>
            <a:endCxn id="2179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6" name="Google Shape;2186;p117"/>
          <p:cNvCxnSpPr>
            <a:stCxn id="2179" idx="2"/>
            <a:endCxn id="2180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87" name="Google Shape;2187;p117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188" name="Google Shape;2188;p117"/>
          <p:cNvCxnSpPr>
            <a:stCxn id="2187" idx="3"/>
            <a:endCxn id="2180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9" name="Google Shape;2189;p117"/>
          <p:cNvCxnSpPr>
            <a:stCxn id="2180" idx="2"/>
            <a:endCxn id="2181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5" name="Google Shape;219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01" name="Google Shape;220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118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03" name="Google Shape;2203;p118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04" name="Google Shape;2204;p118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05" name="Google Shape;2205;p118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06" name="Google Shape;2206;p118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07" name="Google Shape;2207;p118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08" name="Google Shape;2208;p118"/>
          <p:cNvCxnSpPr>
            <a:stCxn id="2202" idx="3"/>
            <a:endCxn id="2204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9" name="Google Shape;2209;p118"/>
          <p:cNvCxnSpPr>
            <a:stCxn id="2204" idx="3"/>
            <a:endCxn id="2205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0" name="Google Shape;2210;p118"/>
          <p:cNvCxnSpPr>
            <a:stCxn id="2205" idx="3"/>
            <a:endCxn id="2206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1" name="Google Shape;2211;p118"/>
          <p:cNvCxnSpPr>
            <a:stCxn id="2206" idx="3"/>
            <a:endCxn id="2207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2" name="Google Shape;2212;p118"/>
          <p:cNvCxnSpPr>
            <a:stCxn id="2207" idx="3"/>
            <a:endCxn id="2213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4" name="Google Shape;2214;p118"/>
          <p:cNvCxnSpPr>
            <a:stCxn id="2203" idx="3"/>
            <a:endCxn id="2204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5" name="Google Shape;2215;p118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16" name="Google Shape;2216;p118"/>
          <p:cNvCxnSpPr>
            <a:stCxn id="2215" idx="3"/>
            <a:endCxn id="2205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7" name="Google Shape;2217;p118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18" name="Google Shape;2218;p118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19" name="Google Shape;2219;p118"/>
          <p:cNvCxnSpPr>
            <a:stCxn id="2217" idx="3"/>
            <a:endCxn id="2207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0" name="Google Shape;2220;p118"/>
          <p:cNvCxnSpPr>
            <a:stCxn id="2218" idx="3"/>
            <a:endCxn id="2213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3" name="Google Shape;2213;p118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21" name="Google Shape;2221;p118"/>
          <p:cNvCxnSpPr>
            <a:stCxn id="2213" idx="3"/>
            <a:endCxn id="2222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22" name="Google Shape;2222;p118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3" name="Google Shape;2223;p118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4" name="Google Shape;2224;p118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5" name="Google Shape;2225;p118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6" name="Google Shape;2226;p118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7" name="Google Shape;2227;p118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28" name="Google Shape;2228;p118"/>
          <p:cNvCxnSpPr>
            <a:stCxn id="2222" idx="2"/>
            <a:endCxn id="2223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9" name="Google Shape;2229;p118"/>
          <p:cNvCxnSpPr>
            <a:stCxn id="2222" idx="2"/>
            <a:endCxn id="2224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0" name="Google Shape;2230;p118"/>
          <p:cNvCxnSpPr>
            <a:stCxn id="2223" idx="3"/>
            <a:endCxn id="2224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1" name="Google Shape;2231;p118"/>
          <p:cNvCxnSpPr>
            <a:stCxn id="2224" idx="2"/>
            <a:endCxn id="2225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2" name="Google Shape;2232;p118"/>
          <p:cNvCxnSpPr>
            <a:stCxn id="2225" idx="2"/>
            <a:endCxn id="2226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33" name="Google Shape;2233;p118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34" name="Google Shape;2234;p118"/>
          <p:cNvCxnSpPr>
            <a:stCxn id="2233" idx="3"/>
            <a:endCxn id="2226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5" name="Google Shape;2235;p118"/>
          <p:cNvCxnSpPr>
            <a:stCxn id="2226" idx="2"/>
            <a:endCxn id="2227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36" name="Google Shape;2236;p118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2" name="Google Shape;224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48" name="Google Shape;2248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50" name="Google Shape;2250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51" name="Google Shape;2251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52" name="Google Shape;2252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53" name="Google Shape;2253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54" name="Google Shape;2254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55" name="Google Shape;2255;p119"/>
          <p:cNvCxnSpPr>
            <a:stCxn id="2249" idx="3"/>
            <a:endCxn id="2251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6" name="Google Shape;2256;p119"/>
          <p:cNvCxnSpPr>
            <a:stCxn id="2251" idx="3"/>
            <a:endCxn id="2252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7" name="Google Shape;2257;p119"/>
          <p:cNvCxnSpPr>
            <a:stCxn id="2252" idx="3"/>
            <a:endCxn id="2253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8" name="Google Shape;2258;p119"/>
          <p:cNvCxnSpPr>
            <a:stCxn id="2253" idx="3"/>
            <a:endCxn id="2254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9" name="Google Shape;2259;p119"/>
          <p:cNvCxnSpPr>
            <a:stCxn id="2254" idx="3"/>
            <a:endCxn id="2260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1" name="Google Shape;2261;p119"/>
          <p:cNvCxnSpPr>
            <a:stCxn id="2250" idx="3"/>
            <a:endCxn id="2251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2" name="Google Shape;226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63" name="Google Shape;2263;p119"/>
          <p:cNvCxnSpPr>
            <a:stCxn id="2262" idx="3"/>
            <a:endCxn id="2252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65" name="Google Shape;226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66" name="Google Shape;2266;p119"/>
          <p:cNvCxnSpPr>
            <a:stCxn id="2264" idx="3"/>
            <a:endCxn id="2254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7" name="Google Shape;2267;p119"/>
          <p:cNvCxnSpPr>
            <a:stCxn id="2265" idx="3"/>
            <a:endCxn id="2260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0" name="Google Shape;2260;p119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68" name="Google Shape;2268;p119"/>
          <p:cNvCxnSpPr>
            <a:stCxn id="2260" idx="3"/>
            <a:endCxn id="2269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69" name="Google Shape;2269;p119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0" name="Google Shape;2270;p119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1" name="Google Shape;2271;p119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2" name="Google Shape;2272;p119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3" name="Google Shape;2273;p119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4" name="Google Shape;2274;p119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75" name="Google Shape;2275;p119"/>
          <p:cNvCxnSpPr>
            <a:stCxn id="2269" idx="2"/>
            <a:endCxn id="2270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6" name="Google Shape;2276;p119"/>
          <p:cNvCxnSpPr>
            <a:stCxn id="2269" idx="2"/>
            <a:endCxn id="2271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7" name="Google Shape;2277;p119"/>
          <p:cNvCxnSpPr>
            <a:stCxn id="2270" idx="3"/>
            <a:endCxn id="2271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8" name="Google Shape;2278;p119"/>
          <p:cNvCxnSpPr>
            <a:stCxn id="2271" idx="2"/>
            <a:endCxn id="2272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9" name="Google Shape;2279;p119"/>
          <p:cNvCxnSpPr>
            <a:stCxn id="2272" idx="2"/>
            <a:endCxn id="2273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80" name="Google Shape;2280;p119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81" name="Google Shape;2281;p119"/>
          <p:cNvCxnSpPr>
            <a:stCxn id="2280" idx="3"/>
            <a:endCxn id="2273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82" name="Google Shape;2282;p119"/>
          <p:cNvCxnSpPr>
            <a:stCxn id="2273" idx="2"/>
            <a:endCxn id="2274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83" name="Google Shape;2283;p119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9" name="Google Shape;228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95" name="Google Shape;2295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97" name="Google Shape;2297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98" name="Google Shape;2298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99" name="Google Shape;2299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00" name="Google Shape;2300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01" name="Google Shape;2301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02" name="Google Shape;2302;p120"/>
          <p:cNvCxnSpPr>
            <a:stCxn id="2296" idx="3"/>
            <a:endCxn id="2298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03" name="Google Shape;2303;p120"/>
          <p:cNvCxnSpPr>
            <a:stCxn id="2298" idx="3"/>
            <a:endCxn id="2299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04" name="Google Shape;2304;p120"/>
          <p:cNvCxnSpPr>
            <a:stCxn id="2299" idx="3"/>
            <a:endCxn id="2300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05" name="Google Shape;2305;p120"/>
          <p:cNvCxnSpPr>
            <a:stCxn id="2300" idx="3"/>
            <a:endCxn id="2301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06" name="Google Shape;2306;p120"/>
          <p:cNvCxnSpPr>
            <a:stCxn id="2301" idx="3"/>
            <a:endCxn id="2307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08" name="Google Shape;2308;p120"/>
          <p:cNvCxnSpPr>
            <a:stCxn id="2297" idx="3"/>
            <a:endCxn id="2298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9" name="Google Shape;2309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310" name="Google Shape;2310;p120"/>
          <p:cNvCxnSpPr>
            <a:stCxn id="2309" idx="3"/>
            <a:endCxn id="2299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1" name="Google Shape;2311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312" name="Google Shape;2312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313" name="Google Shape;2313;p120"/>
          <p:cNvCxnSpPr>
            <a:stCxn id="2311" idx="3"/>
            <a:endCxn id="2301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4" name="Google Shape;2314;p120"/>
          <p:cNvCxnSpPr>
            <a:stCxn id="2312" idx="3"/>
            <a:endCxn id="2307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7" name="Google Shape;2307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15" name="Google Shape;2315;p120"/>
          <p:cNvCxnSpPr>
            <a:stCxn id="2307" idx="3"/>
            <a:endCxn id="2316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16" name="Google Shape;2316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7" name="Google Shape;2317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8" name="Google Shape;2318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9" name="Google Shape;2319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20" name="Google Shape;2320;p120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21" name="Google Shape;2321;p120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22" name="Google Shape;2322;p120"/>
          <p:cNvCxnSpPr>
            <a:stCxn id="2316" idx="2"/>
            <a:endCxn id="2317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3" name="Google Shape;2323;p120"/>
          <p:cNvCxnSpPr>
            <a:stCxn id="2316" idx="2"/>
            <a:endCxn id="2318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4" name="Google Shape;2324;p120"/>
          <p:cNvCxnSpPr>
            <a:stCxn id="2317" idx="3"/>
            <a:endCxn id="2318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5" name="Google Shape;2325;p120"/>
          <p:cNvCxnSpPr>
            <a:stCxn id="2318" idx="2"/>
            <a:endCxn id="2319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6" name="Google Shape;2326;p120"/>
          <p:cNvCxnSpPr>
            <a:stCxn id="2319" idx="2"/>
            <a:endCxn id="2320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27" name="Google Shape;2327;p120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28" name="Google Shape;2328;p120"/>
          <p:cNvCxnSpPr>
            <a:stCxn id="2327" idx="3"/>
            <a:endCxn id="2320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9" name="Google Shape;2329;p120"/>
          <p:cNvCxnSpPr>
            <a:stCxn id="2320" idx="2"/>
            <a:endCxn id="2321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30" name="Google Shape;2330;p120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951" y="448475"/>
            <a:ext cx="2110646" cy="2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7" name="Google Shape;233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Tensor: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303030"/>
                </a:solidFill>
              </a:rPr>
              <a:t>Variable: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303030"/>
                </a:solidFill>
              </a:rPr>
              <a:t>Module: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343" name="Google Shape;2343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45" name="Google Shape;2345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346" name="Google Shape;2346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347" name="Google Shape;2347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8" name="Google Shape;2348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9" name="Google Shape;2349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50" name="Google Shape;2350;p121"/>
          <p:cNvCxnSpPr>
            <a:stCxn id="2344" idx="3"/>
            <a:endCxn id="2346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1" name="Google Shape;2351;p121"/>
          <p:cNvCxnSpPr>
            <a:stCxn id="2346" idx="3"/>
            <a:endCxn id="2347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2" name="Google Shape;2352;p121"/>
          <p:cNvCxnSpPr>
            <a:stCxn id="2347" idx="3"/>
            <a:endCxn id="2348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3" name="Google Shape;2353;p121"/>
          <p:cNvCxnSpPr>
            <a:stCxn id="2348" idx="3"/>
            <a:endCxn id="2349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4" name="Google Shape;2354;p121"/>
          <p:cNvCxnSpPr>
            <a:stCxn id="2349" idx="3"/>
            <a:endCxn id="2355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6" name="Google Shape;2356;p121"/>
          <p:cNvCxnSpPr>
            <a:stCxn id="2345" idx="3"/>
            <a:endCxn id="2346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7" name="Google Shape;2357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358" name="Google Shape;2358;p121"/>
          <p:cNvCxnSpPr>
            <a:stCxn id="2357" idx="3"/>
            <a:endCxn id="2347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9" name="Google Shape;2359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360" name="Google Shape;2360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361" name="Google Shape;2361;p121"/>
          <p:cNvCxnSpPr>
            <a:stCxn id="2359" idx="3"/>
            <a:endCxn id="2349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2" name="Google Shape;2362;p121"/>
          <p:cNvCxnSpPr>
            <a:stCxn id="2360" idx="3"/>
            <a:endCxn id="2355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5" name="Google Shape;2355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63" name="Google Shape;2363;p121"/>
          <p:cNvCxnSpPr>
            <a:stCxn id="2355" idx="3"/>
            <a:endCxn id="2364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64" name="Google Shape;2364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65" name="Google Shape;2365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66" name="Google Shape;2366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67" name="Google Shape;2367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68" name="Google Shape;2368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69" name="Google Shape;2369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70" name="Google Shape;2370;p121"/>
          <p:cNvCxnSpPr>
            <a:stCxn id="2364" idx="2"/>
            <a:endCxn id="2365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1" name="Google Shape;2371;p121"/>
          <p:cNvCxnSpPr>
            <a:stCxn id="2364" idx="2"/>
            <a:endCxn id="2366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2" name="Google Shape;2372;p121"/>
          <p:cNvCxnSpPr>
            <a:stCxn id="2365" idx="3"/>
            <a:endCxn id="2366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3" name="Google Shape;2373;p121"/>
          <p:cNvCxnSpPr>
            <a:stCxn id="2366" idx="2"/>
            <a:endCxn id="2367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4" name="Google Shape;2374;p121"/>
          <p:cNvCxnSpPr>
            <a:stCxn id="2367" idx="2"/>
            <a:endCxn id="2368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75" name="Google Shape;2375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76" name="Google Shape;2376;p121"/>
          <p:cNvCxnSpPr>
            <a:stCxn id="2375" idx="3"/>
            <a:endCxn id="2368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7" name="Google Shape;2377;p121"/>
          <p:cNvCxnSpPr>
            <a:stCxn id="2368" idx="2"/>
            <a:endCxn id="2369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78" name="Google Shape;2378;p121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121"/>
          <p:cNvSpPr/>
          <p:nvPr/>
        </p:nvSpPr>
        <p:spPr>
          <a:xfrm>
            <a:off x="3271250" y="3843425"/>
            <a:ext cx="4036200" cy="1088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21"/>
          <p:cNvSpPr txBox="1"/>
          <p:nvPr/>
        </p:nvSpPr>
        <p:spPr>
          <a:xfrm>
            <a:off x="3256675" y="3827500"/>
            <a:ext cx="3385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 Pytorch will helps us with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Defining a dataset			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Automatic Gradient Computation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Defining Neural Networks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81" name="Google Shape;2381;p121"/>
          <p:cNvSpPr txBox="1"/>
          <p:nvPr/>
        </p:nvSpPr>
        <p:spPr>
          <a:xfrm>
            <a:off x="5841275" y="41787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Optimization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Scheduling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Distributing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82" name="Google Shape;238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951" y="448475"/>
            <a:ext cx="2110646" cy="2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7" name="Google Shape;238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p122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4" name="Google Shape;239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p1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23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00" name="Google Shape;2400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6" name="Google Shape;240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24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12" name="Google Shape;241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8" name="Google Shape;241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25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24" name="Google Shape;242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0" name="Google Shape;243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26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36" name="Google Shape;243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2" name="Google Shape;244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3" name="Google Shape;2443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27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8" name="Google Shape;244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4" name="Google Shape;245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60" name="Google Shape;2460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6" name="Google Shape;246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29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72" name="Google Shape;247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3" name="Google Shape;2473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9" name="Google Shape;247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85" name="Google Shape;248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130"/>
          <p:cNvPicPr preferRelativeResize="0"/>
          <p:nvPr/>
        </p:nvPicPr>
        <p:blipFill rotWithShape="1">
          <a:blip r:embed="rId5">
            <a:alphaModFix/>
          </a:blip>
          <a:srcRect b="0" l="0" r="4425" t="0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31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31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94" name="Google Shape;249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31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31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b="0" l="0" r="0"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32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grpSp>
        <p:nvGrpSpPr>
          <p:cNvPr id="2503" name="Google Shape;2503;p132"/>
          <p:cNvGrpSpPr/>
          <p:nvPr/>
        </p:nvGrpSpPr>
        <p:grpSpPr>
          <a:xfrm>
            <a:off x="376625" y="2429207"/>
            <a:ext cx="4155625" cy="901243"/>
            <a:chOff x="162500" y="2237775"/>
            <a:chExt cx="4155625" cy="1411500"/>
          </a:xfrm>
        </p:grpSpPr>
        <p:sp>
          <p:nvSpPr>
            <p:cNvPr id="2504" name="Google Shape;2504;p132"/>
            <p:cNvSpPr/>
            <p:nvPr/>
          </p:nvSpPr>
          <p:spPr>
            <a:xfrm>
              <a:off x="162500" y="2237775"/>
              <a:ext cx="3618900" cy="141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505" name="Google Shape;2505;p132"/>
            <p:cNvSpPr txBox="1"/>
            <p:nvPr/>
          </p:nvSpPr>
          <p:spPr>
            <a:xfrm>
              <a:off x="350925" y="2261950"/>
              <a:ext cx="39672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Learning rate = 0.01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Optimizer = Stochastic Gradient Descent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Loss = Binary Cross Entropy</a:t>
              </a:r>
              <a:endParaRPr/>
            </a:p>
          </p:txBody>
        </p:sp>
      </p:grpSp>
      <p:pic>
        <p:nvPicPr>
          <p:cNvPr id="2506" name="Google Shape;250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32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132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33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grpSp>
        <p:nvGrpSpPr>
          <p:cNvPr id="2515" name="Google Shape;2515;p133"/>
          <p:cNvGrpSpPr/>
          <p:nvPr/>
        </p:nvGrpSpPr>
        <p:grpSpPr>
          <a:xfrm>
            <a:off x="376625" y="2429207"/>
            <a:ext cx="4155625" cy="901243"/>
            <a:chOff x="162500" y="2237775"/>
            <a:chExt cx="4155625" cy="1411500"/>
          </a:xfrm>
        </p:grpSpPr>
        <p:sp>
          <p:nvSpPr>
            <p:cNvPr id="2516" name="Google Shape;2516;p133"/>
            <p:cNvSpPr/>
            <p:nvPr/>
          </p:nvSpPr>
          <p:spPr>
            <a:xfrm>
              <a:off x="162500" y="2237775"/>
              <a:ext cx="3618900" cy="141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517" name="Google Shape;2517;p133"/>
            <p:cNvSpPr txBox="1"/>
            <p:nvPr/>
          </p:nvSpPr>
          <p:spPr>
            <a:xfrm>
              <a:off x="350925" y="2261950"/>
              <a:ext cx="39672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Learning rate = 0.01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Optimizer = Stochastic Gradient Descent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Loss = Binary Cross Entropy</a:t>
              </a:r>
              <a:endParaRPr/>
            </a:p>
          </p:txBody>
        </p:sp>
      </p:grpSp>
      <p:pic>
        <p:nvPicPr>
          <p:cNvPr id="2518" name="Google Shape;251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34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grpSp>
        <p:nvGrpSpPr>
          <p:cNvPr id="2528" name="Google Shape;2528;p134"/>
          <p:cNvGrpSpPr/>
          <p:nvPr/>
        </p:nvGrpSpPr>
        <p:grpSpPr>
          <a:xfrm>
            <a:off x="376625" y="2429207"/>
            <a:ext cx="4155625" cy="901243"/>
            <a:chOff x="162500" y="2237775"/>
            <a:chExt cx="4155625" cy="1411500"/>
          </a:xfrm>
        </p:grpSpPr>
        <p:sp>
          <p:nvSpPr>
            <p:cNvPr id="2529" name="Google Shape;2529;p134"/>
            <p:cNvSpPr/>
            <p:nvPr/>
          </p:nvSpPr>
          <p:spPr>
            <a:xfrm>
              <a:off x="162500" y="2237775"/>
              <a:ext cx="3618900" cy="141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530" name="Google Shape;2530;p134"/>
            <p:cNvSpPr txBox="1"/>
            <p:nvPr/>
          </p:nvSpPr>
          <p:spPr>
            <a:xfrm>
              <a:off x="350925" y="2261950"/>
              <a:ext cx="39672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Learning rate = 0.01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Optimizer = Stochastic Gradient Descent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Loss = Binary Cross Entropy</a:t>
              </a:r>
              <a:endParaRPr/>
            </a:p>
          </p:txBody>
        </p:sp>
      </p:grpSp>
      <p:pic>
        <p:nvPicPr>
          <p:cNvPr id="2531" name="Google Shape;253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3" name="Google Shape;2533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35" name="Google Shape;2535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35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D9D9"/>
                </a:solidFill>
              </a:rPr>
              <a:t>Thank You</a:t>
            </a:r>
            <a:endParaRPr b="1" sz="3600">
              <a:solidFill>
                <a:srgbClr val="D9D9D9"/>
              </a:solidFill>
            </a:endParaRPr>
          </a:p>
        </p:txBody>
      </p:sp>
      <p:sp>
        <p:nvSpPr>
          <p:cNvPr id="2542" name="Google Shape;2542;p135"/>
          <p:cNvSpPr txBox="1"/>
          <p:nvPr/>
        </p:nvSpPr>
        <p:spPr>
          <a:xfrm>
            <a:off x="2951650" y="443257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543" name="Google Shape;2543;p135"/>
          <p:cNvSpPr txBox="1"/>
          <p:nvPr/>
        </p:nvSpPr>
        <p:spPr>
          <a:xfrm>
            <a:off x="7869025" y="68350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C9C9C9"/>
                </a:solidFill>
              </a:rPr>
              <a:t>09/11/2022</a:t>
            </a:r>
            <a:endParaRPr b="1" sz="800">
              <a:solidFill>
                <a:srgbClr val="C9C9C9"/>
              </a:solidFill>
            </a:endParaRPr>
          </a:p>
        </p:txBody>
      </p:sp>
      <p:grpSp>
        <p:nvGrpSpPr>
          <p:cNvPr id="2544" name="Google Shape;2544;p135"/>
          <p:cNvGrpSpPr/>
          <p:nvPr/>
        </p:nvGrpSpPr>
        <p:grpSpPr>
          <a:xfrm>
            <a:off x="1093775" y="1054987"/>
            <a:ext cx="1011300" cy="2723726"/>
            <a:chOff x="3908700" y="350799"/>
            <a:chExt cx="1011300" cy="2723726"/>
          </a:xfrm>
        </p:grpSpPr>
        <p:sp>
          <p:nvSpPr>
            <p:cNvPr id="2545" name="Google Shape;2545;p135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2546" name="Google Shape;2546;p13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3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3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9" name="Google Shape;2549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i="1" lang="en-GB" sz="1800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/>
          <p:nvPr/>
        </p:nvSpPr>
        <p:spPr>
          <a:xfrm>
            <a:off x="-1204525" y="467050"/>
            <a:ext cx="2594700" cy="2747700"/>
          </a:xfrm>
          <a:prstGeom prst="diamond">
            <a:avLst/>
          </a:prstGeom>
          <a:noFill/>
          <a:ln cap="flat" cmpd="sng" w="9525">
            <a:solidFill>
              <a:srgbClr val="042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What is a dog?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2290047" y="430287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Categories of Machine Learning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49" name="Google Shape;249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0" name="Google Shape;250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" name="Google Shape;270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1" name="Google Shape;27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3" name="Google Shape;273;p27"/>
          <p:cNvCxnSpPr/>
          <p:nvPr/>
        </p:nvCxnSpPr>
        <p:spPr>
          <a:xfrm flipH="1" rot="10800000">
            <a:off x="1962074" y="2979753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75" name="Google Shape;275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grpSp>
        <p:nvGrpSpPr>
          <p:cNvPr id="276" name="Google Shape;276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77" name="Google Shape;277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78" name="Google Shape;278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9" name="Google Shape;279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9" name="Google Shape;299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300" name="Google Shape;300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2" name="Google Shape;302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4" name="Google Shape;30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labels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Detect Patterns in the data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01.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02.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03.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the environment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Control, gaming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/>
          <p:nvPr/>
        </p:nvSpPr>
        <p:spPr>
          <a:xfrm>
            <a:off x="6117900" y="826200"/>
            <a:ext cx="213300" cy="213300"/>
          </a:xfrm>
          <a:prstGeom prst="ellipse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577725" y="1813800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6081200" y="-1125650"/>
            <a:ext cx="4210800" cy="4458900"/>
          </a:xfrm>
          <a:prstGeom prst="diamond">
            <a:avLst/>
          </a:prstGeom>
          <a:gradFill>
            <a:gsLst>
              <a:gs pos="0">
                <a:srgbClr val="2D004F">
                  <a:alpha val="1176"/>
                  <a:alpha val="1180"/>
                </a:srgbClr>
              </a:gs>
              <a:gs pos="100000">
                <a:srgbClr val="0D0030">
                  <a:alpha val="1180"/>
                </a:srgbClr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 txBox="1"/>
          <p:nvPr>
            <p:ph idx="1" type="subTitle"/>
          </p:nvPr>
        </p:nvSpPr>
        <p:spPr>
          <a:xfrm>
            <a:off x="2986213" y="147032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Neural Networks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245600" y="181380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 txBox="1"/>
          <p:nvPr/>
        </p:nvSpPr>
        <p:spPr>
          <a:xfrm>
            <a:off x="1796113" y="18991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A64D79"/>
                </a:solidFill>
              </a:rPr>
              <a:t>02.</a:t>
            </a:r>
            <a:endParaRPr sz="4000"/>
          </a:p>
        </p:txBody>
      </p:sp>
      <p:sp>
        <p:nvSpPr>
          <p:cNvPr id="321" name="Google Shape;321;p28"/>
          <p:cNvSpPr/>
          <p:nvPr/>
        </p:nvSpPr>
        <p:spPr>
          <a:xfrm>
            <a:off x="-368754" y="3012507"/>
            <a:ext cx="3396900" cy="33969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6367824" y="678676"/>
            <a:ext cx="120900" cy="120900"/>
          </a:xfrm>
          <a:prstGeom prst="ellipse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6185100" y="678675"/>
            <a:ext cx="78900" cy="78900"/>
          </a:xfrm>
          <a:prstGeom prst="ellipse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324" name="Google Shape;3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50" y="2760173"/>
            <a:ext cx="3363950" cy="2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 rotWithShape="1">
          <a:blip r:embed="rId6">
            <a:alphaModFix/>
          </a:blip>
          <a:srcRect b="2792" l="1098" r="853" t="2849"/>
          <a:stretch/>
        </p:blipFill>
        <p:spPr>
          <a:xfrm>
            <a:off x="233113" y="3139663"/>
            <a:ext cx="3123025" cy="16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9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42" name="Google Shape;3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50" y="2760173"/>
            <a:ext cx="3363950" cy="2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6">
            <a:alphaModFix/>
          </a:blip>
          <a:srcRect b="2792" l="1098" r="853" t="2849"/>
          <a:stretch/>
        </p:blipFill>
        <p:spPr>
          <a:xfrm>
            <a:off x="233113" y="3139663"/>
            <a:ext cx="3123025" cy="16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1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58" name="Google Shape;358;p3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4" name="Google Shape;364;p31"/>
            <p:cNvCxnSpPr>
              <a:stCxn id="358" idx="6"/>
              <a:endCxn id="36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31"/>
            <p:cNvCxnSpPr>
              <a:stCxn id="359" idx="6"/>
              <a:endCxn id="361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1"/>
            <p:cNvCxnSpPr>
              <a:stCxn id="360" idx="6"/>
              <a:endCxn id="362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1"/>
            <p:cNvCxnSpPr>
              <a:stCxn id="362" idx="2"/>
              <a:endCxn id="35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31"/>
            <p:cNvCxnSpPr>
              <a:stCxn id="362" idx="6"/>
              <a:endCxn id="363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1"/>
            <p:cNvCxnSpPr>
              <a:stCxn id="363" idx="2"/>
              <a:endCxn id="36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70" name="Google Shape;3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31"/>
          <p:cNvCxnSpPr>
            <a:stCxn id="360" idx="6"/>
            <a:endCxn id="361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1"/>
          <p:cNvCxnSpPr>
            <a:stCxn id="358" idx="6"/>
            <a:endCxn id="362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6" name="Google Shape;3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-378125" y="2520050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Prerequisites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131610" y="1100139"/>
            <a:ext cx="724200" cy="724200"/>
          </a:xfrm>
          <a:prstGeom prst="ellipse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579193" y="28603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7900150" y="230530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 / Deep Learning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7387772" y="19812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88" name="Google Shape;3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32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90" name="Google Shape;390;p3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6" name="Google Shape;396;p32"/>
            <p:cNvCxnSpPr>
              <a:stCxn id="390" idx="6"/>
              <a:endCxn id="39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32"/>
            <p:cNvCxnSpPr>
              <a:stCxn id="391" idx="6"/>
              <a:endCxn id="393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32"/>
            <p:cNvCxnSpPr>
              <a:stCxn id="392" idx="6"/>
              <a:endCxn id="394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32"/>
            <p:cNvCxnSpPr>
              <a:stCxn id="394" idx="2"/>
              <a:endCxn id="39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32"/>
            <p:cNvCxnSpPr>
              <a:stCxn id="394" idx="6"/>
              <a:endCxn id="395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2"/>
            <p:cNvCxnSpPr>
              <a:stCxn id="395" idx="2"/>
              <a:endCxn id="39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2" name="Google Shape;4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32"/>
          <p:cNvCxnSpPr>
            <a:stCxn id="392" idx="6"/>
            <a:endCxn id="393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2"/>
          <p:cNvCxnSpPr>
            <a:stCxn id="390" idx="6"/>
            <a:endCxn id="394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2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09" name="Google Shape;4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33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24" name="Google Shape;424;p3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0" name="Google Shape;430;p33"/>
            <p:cNvCxnSpPr>
              <a:stCxn id="424" idx="6"/>
              <a:endCxn id="42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33"/>
            <p:cNvCxnSpPr>
              <a:stCxn id="425" idx="6"/>
              <a:endCxn id="427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33"/>
            <p:cNvCxnSpPr>
              <a:stCxn id="426" idx="6"/>
              <a:endCxn id="428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33"/>
            <p:cNvCxnSpPr>
              <a:stCxn id="428" idx="2"/>
              <a:endCxn id="42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33"/>
            <p:cNvCxnSpPr>
              <a:stCxn id="428" idx="6"/>
              <a:endCxn id="429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33"/>
            <p:cNvCxnSpPr>
              <a:stCxn id="429" idx="2"/>
              <a:endCxn id="42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6" name="Google Shape;4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33"/>
          <p:cNvCxnSpPr>
            <a:stCxn id="426" idx="6"/>
            <a:endCxn id="427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33"/>
          <p:cNvCxnSpPr>
            <a:stCxn id="424" idx="6"/>
            <a:endCxn id="428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33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43" name="Google Shape;4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57" name="Google Shape;4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34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59" name="Google Shape;459;p3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5" name="Google Shape;465;p34"/>
            <p:cNvCxnSpPr>
              <a:stCxn id="459" idx="6"/>
              <a:endCxn id="462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34"/>
            <p:cNvCxnSpPr>
              <a:stCxn id="460" idx="6"/>
              <a:endCxn id="462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34"/>
            <p:cNvCxnSpPr>
              <a:stCxn id="461" idx="6"/>
              <a:endCxn id="463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34"/>
            <p:cNvCxnSpPr>
              <a:stCxn id="463" idx="2"/>
              <a:endCxn id="460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34"/>
            <p:cNvCxnSpPr>
              <a:stCxn id="463" idx="6"/>
              <a:endCxn id="464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34"/>
            <p:cNvCxnSpPr>
              <a:stCxn id="464" idx="2"/>
              <a:endCxn id="462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71" name="Google Shape;4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5" name="Google Shape;475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34"/>
          <p:cNvCxnSpPr>
            <a:stCxn id="461" idx="6"/>
            <a:endCxn id="462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4"/>
          <p:cNvCxnSpPr>
            <a:stCxn id="459" idx="6"/>
            <a:endCxn id="463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34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79" name="Google Shape;4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93" name="Google Shape;4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35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95" name="Google Shape;495;p3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1" name="Google Shape;501;p35"/>
            <p:cNvCxnSpPr>
              <a:stCxn id="495" idx="6"/>
              <a:endCxn id="49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35"/>
            <p:cNvCxnSpPr>
              <a:stCxn id="496" idx="6"/>
              <a:endCxn id="498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35"/>
            <p:cNvCxnSpPr>
              <a:stCxn id="497" idx="6"/>
              <a:endCxn id="499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35"/>
            <p:cNvCxnSpPr>
              <a:stCxn id="499" idx="2"/>
              <a:endCxn id="49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35"/>
            <p:cNvCxnSpPr>
              <a:stCxn id="499" idx="6"/>
              <a:endCxn id="500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35"/>
            <p:cNvCxnSpPr>
              <a:stCxn id="500" idx="2"/>
              <a:endCxn id="49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07" name="Google Shape;5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p35"/>
          <p:cNvCxnSpPr>
            <a:stCxn id="497" idx="6"/>
            <a:endCxn id="498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5"/>
          <p:cNvCxnSpPr>
            <a:stCxn id="495" idx="6"/>
            <a:endCxn id="499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5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15" name="Google Shape;51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pic>
        <p:nvPicPr>
          <p:cNvPr id="521" name="Google Shape;521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29" name="Google Shape;529;p3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30" name="Google Shape;5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36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532" name="Google Shape;532;p36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8" name="Google Shape;538;p36"/>
            <p:cNvCxnSpPr>
              <a:stCxn id="532" idx="6"/>
              <a:endCxn id="53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36"/>
            <p:cNvCxnSpPr>
              <a:stCxn id="533" idx="6"/>
              <a:endCxn id="535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36"/>
            <p:cNvCxnSpPr>
              <a:stCxn id="534" idx="6"/>
              <a:endCxn id="536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36"/>
            <p:cNvCxnSpPr>
              <a:stCxn id="536" idx="2"/>
              <a:endCxn id="53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36"/>
            <p:cNvCxnSpPr>
              <a:stCxn id="536" idx="6"/>
              <a:endCxn id="537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36"/>
            <p:cNvCxnSpPr>
              <a:stCxn id="537" idx="2"/>
              <a:endCxn id="53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44" name="Google Shape;5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48" name="Google Shape;548;p3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36"/>
          <p:cNvCxnSpPr>
            <a:stCxn id="534" idx="6"/>
            <a:endCxn id="535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6"/>
          <p:cNvCxnSpPr>
            <a:stCxn id="532" idx="6"/>
            <a:endCxn id="536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36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52" name="Google Shape;5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6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sp>
        <p:nvSpPr>
          <p:cNvPr id="558" name="Google Shape;558;p36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br>
              <a:rPr b="1" lang="en-GB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pic>
        <p:nvPicPr>
          <p:cNvPr id="559" name="Google Shape;559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5" name="Google Shape;565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6" name="Google Shape;566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7" name="Google Shape;587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88" name="Google Shape;58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0" name="Google Shape;590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1" name="Google Shape;591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97" name="Google Shape;597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8" name="Google Shape;598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9" name="Google Shape;619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20" name="Google Shape;62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3" name="Google Shape;62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4" name="Google Shape;62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" name="Google Shape;626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2" name="Google Shape;632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3" name="Google Shape;633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4" name="Google Shape;654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55" name="Google Shape;655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58" name="Google Shape;658;p39"/>
          <p:cNvCxnSpPr/>
          <p:nvPr/>
        </p:nvCxnSpPr>
        <p:spPr>
          <a:xfrm flipH="1" rot="10800000">
            <a:off x="558550" y="1623400"/>
            <a:ext cx="2274900" cy="107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60" name="Google Shape;660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1" name="Google Shape;661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68" name="Google Shape;668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9" name="Google Shape;669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0" name="Google Shape;690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91" name="Google Shape;69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3" name="Google Shape;693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4" name="Google Shape;694;p40"/>
          <p:cNvCxnSpPr/>
          <p:nvPr/>
        </p:nvCxnSpPr>
        <p:spPr>
          <a:xfrm flipH="1" rot="10800000">
            <a:off x="927675" y="1623350"/>
            <a:ext cx="1905900" cy="209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96" name="Google Shape;696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97" name="Google Shape;69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41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4" name="Google Shape;704;p41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5" name="Google Shape;705;p41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6" name="Google Shape;726;p41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27" name="Google Shape;72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9" name="Google Shape;729;p41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0" name="Google Shape;730;p41"/>
          <p:cNvCxnSpPr/>
          <p:nvPr/>
        </p:nvCxnSpPr>
        <p:spPr>
          <a:xfrm flipH="1" rot="10800000">
            <a:off x="2200200" y="1623175"/>
            <a:ext cx="633300" cy="27675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32" name="Google Shape;732;p41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3" name="Google Shape;73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701663" y="1605125"/>
            <a:ext cx="3813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General Introduction to M</a:t>
            </a:r>
            <a:r>
              <a:rPr lang="en-GB" sz="1800"/>
              <a:t>L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Neural Network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Convolutional Neural Networks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" name="Google Shape;84;p1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Plan for Today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30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5"/>
          <p:cNvCxnSpPr/>
          <p:nvPr/>
        </p:nvCxnSpPr>
        <p:spPr>
          <a:xfrm flipH="1">
            <a:off x="4851925" y="1129850"/>
            <a:ext cx="22800" cy="3653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/>
        </p:nvSpPr>
        <p:spPr>
          <a:xfrm>
            <a:off x="1197115" y="944974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01.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377115" y="944974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02.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943338" y="1584425"/>
            <a:ext cx="3813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Profiling your Neural Networks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High Performance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40" name="Google Shape;740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1" name="Google Shape;741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2" name="Google Shape;762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63" name="Google Shape;76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5" name="Google Shape;765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66" name="Google Shape;766;p42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68" name="Google Shape;76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69" name="Google Shape;769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6" name="Google Shape;77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7" name="Google Shape;77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8" name="Google Shape;79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99" name="Google Shape;79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2" name="Google Shape;802;p43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3" name="Google Shape;8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805" name="Google Shape;805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6" name="Google Shape;806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3" name="Google Shape;813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4" name="Google Shape;814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5" name="Google Shape;835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36" name="Google Shape;83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8" name="Google Shape;838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39" name="Google Shape;839;p44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0" name="Google Shape;84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  <p:sp>
        <p:nvSpPr>
          <p:cNvPr id="843" name="Google Shape;84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844" name="Google Shape;844;p44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5" name="Google Shape;845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45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2" name="Google Shape;852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3" name="Google Shape;853;p45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4" name="Google Shape;874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75" name="Google Shape;87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7" name="Google Shape;877;p45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78" name="Google Shape;878;p45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9" name="Google Shape;8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45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81" name="Google Shape;88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45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91" name="Google Shape;891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92" name="Google Shape;8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5" name="Google Shape;89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6" name="Google Shape;89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6" name="Google Shape;91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17" name="Google Shape;91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19" name="Google Shape;919;p46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0" name="Google Shape;92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1" name="Google Shape;92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2" name="Google Shape;92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23" name="Google Shape;92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3" name="Google Shape;94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944" name="Google Shape;94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5" name="Google Shape;94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6" name="Google Shape;94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53" name="Google Shape;95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54" name="Google Shape;9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47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7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7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59" name="Google Shape;959;p47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7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1" name="Google Shape;961;p47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2" name="Google Shape;962;p4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3" name="Google Shape;963;p4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3" name="Google Shape;983;p4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84" name="Google Shape;984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6" name="Google Shape;986;p47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7" name="Google Shape;987;p47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88" name="Google Shape;988;p4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89" name="Google Shape;989;p4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90" name="Google Shape;990;p47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7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7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7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7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7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7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7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7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7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7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7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7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7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7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7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10" name="Google Shape;1010;p4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011" name="Google Shape;1011;p4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2" name="Google Shape;1012;p4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3" name="Google Shape;1013;p47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20" name="Google Shape;1020;p4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21" name="Google Shape;10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8" name="Google Shape;10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30" name="Google Shape;1030;p49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</a:t>
            </a:r>
            <a:r>
              <a:rPr lang="en-GB">
                <a:solidFill>
                  <a:srgbClr val="FFFFFF"/>
                </a:solidFill>
              </a:rPr>
              <a:t>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32" name="Google Shape;1032;p49"/>
          <p:cNvSpPr/>
          <p:nvPr/>
        </p:nvSpPr>
        <p:spPr>
          <a:xfrm>
            <a:off x="776623" y="3739326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49"/>
          <p:cNvSpPr/>
          <p:nvPr/>
        </p:nvSpPr>
        <p:spPr>
          <a:xfrm>
            <a:off x="356606" y="4197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34" name="Google Shape;1034;p49"/>
          <p:cNvSpPr/>
          <p:nvPr/>
        </p:nvSpPr>
        <p:spPr>
          <a:xfrm>
            <a:off x="616672" y="401792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35" name="Google Shape;103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9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9"/>
          <p:cNvSpPr/>
          <p:nvPr/>
        </p:nvSpPr>
        <p:spPr>
          <a:xfrm>
            <a:off x="8285824" y="61456"/>
            <a:ext cx="2967600" cy="2969400"/>
          </a:xfrm>
          <a:prstGeom prst="ellipse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38" name="Google Shape;103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4" name="Google Shape;10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46" name="Google Shape;1046;p50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48" name="Google Shape;1048;p50"/>
          <p:cNvSpPr/>
          <p:nvPr/>
        </p:nvSpPr>
        <p:spPr>
          <a:xfrm>
            <a:off x="776623" y="3739326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0"/>
          <p:cNvSpPr/>
          <p:nvPr/>
        </p:nvSpPr>
        <p:spPr>
          <a:xfrm>
            <a:off x="356606" y="4197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50" name="Google Shape;1050;p50"/>
          <p:cNvSpPr/>
          <p:nvPr/>
        </p:nvSpPr>
        <p:spPr>
          <a:xfrm>
            <a:off x="616672" y="401792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51" name="Google Shape;1051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0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0"/>
          <p:cNvSpPr/>
          <p:nvPr/>
        </p:nvSpPr>
        <p:spPr>
          <a:xfrm>
            <a:off x="8285824" y="61456"/>
            <a:ext cx="2967600" cy="2969400"/>
          </a:xfrm>
          <a:prstGeom prst="ellipse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54" name="Google Shape;1054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56" name="Google Shape;1056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1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1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64" name="Google Shape;1064;p51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1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66" name="Google Shape;1066;p51"/>
          <p:cNvSpPr/>
          <p:nvPr/>
        </p:nvSpPr>
        <p:spPr>
          <a:xfrm>
            <a:off x="776623" y="3739326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1"/>
          <p:cNvSpPr/>
          <p:nvPr/>
        </p:nvSpPr>
        <p:spPr>
          <a:xfrm>
            <a:off x="356606" y="4197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68" name="Google Shape;1068;p51"/>
          <p:cNvSpPr/>
          <p:nvPr/>
        </p:nvSpPr>
        <p:spPr>
          <a:xfrm>
            <a:off x="616672" y="401792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69" name="Google Shape;1069;p51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1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1"/>
          <p:cNvSpPr/>
          <p:nvPr/>
        </p:nvSpPr>
        <p:spPr>
          <a:xfrm>
            <a:off x="8285824" y="61456"/>
            <a:ext cx="2967600" cy="2969400"/>
          </a:xfrm>
          <a:prstGeom prst="ellipse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72" name="Google Shape;1072;p51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1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74" name="Google Shape;1074;p51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75" name="Google Shape;1075;p51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1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34125" y="-27575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Plan until Lunch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7900150" y="230530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7880425" y="4564575"/>
            <a:ext cx="1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SURF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7223772" y="326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918500" y="1342225"/>
            <a:ext cx="8310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DL Introduction		Pytorch Intro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Hands-on: Fully connected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Recap				Coffee Break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CNN Theory			Hands-on: CNNs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     </a:t>
            </a:r>
            <a:r>
              <a:rPr b="1" lang="en-GB" sz="1800">
                <a:solidFill>
                  <a:schemeClr val="lt1"/>
                </a:solidFill>
              </a:rPr>
              <a:t>LUNCH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-558525" y="4036150"/>
            <a:ext cx="2049625" cy="942225"/>
          </a:xfrm>
          <a:prstGeom prst="flowChartDisplay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1415665" y="1313099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01.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1415665" y="2065149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02.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15665" y="2790624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03.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15665" y="3516111"/>
            <a:ext cx="6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04.</a:t>
            </a:r>
            <a:endParaRPr b="1" sz="18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82" name="Google Shape;1082;p5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2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4" name="Google Shape;10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5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6" name="Google Shape;1086;p52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92" name="Google Shape;1092;p53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53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5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53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02" name="Google Shape;1102;p54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4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5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4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07" name="Google Shape;1107;p54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5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13" name="Google Shape;1113;p55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5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55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5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55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19" name="Google Shape;1119;p55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25" name="Google Shape;1125;p5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6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56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5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56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31" name="Google Shape;1131;p56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56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38" name="Google Shape;1138;p5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7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0" name="Google Shape;1140;p57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57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57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44" name="Google Shape;1144;p5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57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46" name="Google Shape;1146;p57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57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53" name="Google Shape;1153;p5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58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58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58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58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59" name="Google Shape;1159;p58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0" name="Google Shape;1160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58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62" name="Google Shape;1162;p58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58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64" name="Google Shape;1164;p58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5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70" name="Google Shape;1170;p59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171" name="Google Shape;1171;p5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59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59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59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59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77" name="Google Shape;1177;p59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8" name="Google Shape;1178;p5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59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80" name="Google Shape;1180;p59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59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82" name="Google Shape;1182;p59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88" name="Google Shape;1188;p60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pic>
        <p:nvPicPr>
          <p:cNvPr id="1189" name="Google Shape;11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0"/>
          <p:cNvPicPr preferRelativeResize="0"/>
          <p:nvPr/>
        </p:nvPicPr>
        <p:blipFill rotWithShape="1">
          <a:blip r:embed="rId4">
            <a:alphaModFix/>
          </a:blip>
          <a:srcRect b="6138" l="0" r="0" t="4119"/>
          <a:stretch/>
        </p:blipFill>
        <p:spPr>
          <a:xfrm>
            <a:off x="409675" y="970825"/>
            <a:ext cx="3715525" cy="30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300" y="999075"/>
            <a:ext cx="4109600" cy="30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1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197" name="Google Shape;1197;p61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1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199" name="Google Shape;11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1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01" name="Google Shape;1201;p61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1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04" name="Google Shape;1204;p6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205" name="Google Shape;1205;p61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206" name="Google Shape;1206;p61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207" name="Google Shape;1207;p61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61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61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1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1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61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13" name="Google Shape;1213;p61"/>
              <p:cNvCxnSpPr>
                <a:stCxn id="1207" idx="6"/>
                <a:endCxn id="1210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4" name="Google Shape;1214;p61"/>
              <p:cNvCxnSpPr>
                <a:stCxn id="1208" idx="6"/>
                <a:endCxn id="1210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5" name="Google Shape;1215;p61"/>
              <p:cNvCxnSpPr>
                <a:stCxn id="1209" idx="6"/>
                <a:endCxn id="1211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6" name="Google Shape;1216;p61"/>
              <p:cNvCxnSpPr>
                <a:stCxn id="1211" idx="2"/>
                <a:endCxn id="1208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7" name="Google Shape;1217;p61"/>
              <p:cNvCxnSpPr>
                <a:stCxn id="1211" idx="6"/>
                <a:endCxn id="1212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8" name="Google Shape;1218;p61"/>
              <p:cNvCxnSpPr>
                <a:stCxn id="1212" idx="2"/>
                <a:endCxn id="1210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219" name="Google Shape;1219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1" name="Google Shape;1221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6922" y="1557365"/>
              <a:ext cx="223236" cy="128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2" name="Google Shape;1222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" name="Google Shape;1223;p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04628" y="2141223"/>
              <a:ext cx="223231" cy="128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4" name="Google Shape;1224;p61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25" name="Google Shape;1225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2986213" y="147032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Machine Learning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-635819" y="326639"/>
            <a:ext cx="2107500" cy="21075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1796113" y="18991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A64D79"/>
                </a:solidFill>
              </a:rPr>
              <a:t>01.</a:t>
            </a:r>
            <a:endParaRPr sz="4000"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62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231" name="Google Shape;1231;p6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2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233" name="Google Shape;12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6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35" name="Google Shape;1235;p62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62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38" name="Google Shape;1238;p62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239" name="Google Shape;1239;p6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240" name="Google Shape;1240;p6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241" name="Google Shape;1241;p6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6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6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6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6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6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47" name="Google Shape;1247;p62"/>
              <p:cNvCxnSpPr>
                <a:stCxn id="1241" idx="6"/>
                <a:endCxn id="1244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8" name="Google Shape;1248;p62"/>
              <p:cNvCxnSpPr>
                <a:stCxn id="1242" idx="6"/>
                <a:endCxn id="1244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9" name="Google Shape;1249;p62"/>
              <p:cNvCxnSpPr>
                <a:stCxn id="1243" idx="6"/>
                <a:endCxn id="1245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0" name="Google Shape;1250;p62"/>
              <p:cNvCxnSpPr>
                <a:stCxn id="1245" idx="2"/>
                <a:endCxn id="1242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1" name="Google Shape;1251;p62"/>
              <p:cNvCxnSpPr>
                <a:stCxn id="1245" idx="6"/>
                <a:endCxn id="1246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2" name="Google Shape;1252;p62"/>
              <p:cNvCxnSpPr>
                <a:stCxn id="1246" idx="2"/>
                <a:endCxn id="1244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253" name="Google Shape;1253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6" name="Google Shape;1256;p6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7" name="Google Shape;1257;p6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6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9" name="Google Shape;1259;p62"/>
          <p:cNvCxnSpPr>
            <a:stCxn id="1258" idx="2"/>
            <a:endCxn id="1243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62"/>
          <p:cNvCxnSpPr>
            <a:stCxn id="1258" idx="2"/>
            <a:endCxn id="125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62"/>
          <p:cNvCxnSpPr>
            <a:stCxn id="1258" idx="6"/>
            <a:endCxn id="1246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2" name="Google Shape;126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3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269" name="Google Shape;1269;p6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63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271" name="Google Shape;12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6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73" name="Google Shape;1273;p63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63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63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76" name="Google Shape;1276;p63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277" name="Google Shape;1277;p6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278" name="Google Shape;1278;p6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4" name="Google Shape;1284;p63"/>
            <p:cNvCxnSpPr>
              <a:stCxn id="1278" idx="6"/>
              <a:endCxn id="128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5" name="Google Shape;1285;p63"/>
            <p:cNvCxnSpPr>
              <a:stCxn id="1279" idx="6"/>
              <a:endCxn id="1281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6" name="Google Shape;1286;p63"/>
            <p:cNvCxnSpPr>
              <a:stCxn id="1280" idx="6"/>
              <a:endCxn id="1282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p63"/>
            <p:cNvCxnSpPr>
              <a:stCxn id="1282" idx="2"/>
              <a:endCxn id="127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p63"/>
            <p:cNvCxnSpPr>
              <a:stCxn id="1282" idx="6"/>
              <a:endCxn id="1283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9" name="Google Shape;1289;p63"/>
            <p:cNvCxnSpPr>
              <a:stCxn id="1283" idx="2"/>
              <a:endCxn id="128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90" name="Google Shape;1290;p6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1" name="Google Shape;1291;p6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6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3" name="Google Shape;1293;p63"/>
          <p:cNvCxnSpPr>
            <a:stCxn id="1292" idx="2"/>
            <a:endCxn id="128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4" name="Google Shape;1294;p63"/>
          <p:cNvCxnSpPr>
            <a:stCxn id="1292" idx="2"/>
            <a:endCxn id="129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5" name="Google Shape;1295;p63"/>
          <p:cNvCxnSpPr>
            <a:stCxn id="1292" idx="6"/>
            <a:endCxn id="1283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6" name="Google Shape;1296;p6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97" name="Google Shape;1297;p6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98" name="Google Shape;1298;p6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99" name="Google Shape;1299;p6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300" name="Google Shape;130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4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306" name="Google Shape;1306;p6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64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308" name="Google Shape;13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10" name="Google Shape;1310;p64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6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64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13" name="Google Shape;1313;p6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314" name="Google Shape;1314;p6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315" name="Google Shape;1315;p6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1" name="Google Shape;1321;p64"/>
            <p:cNvCxnSpPr>
              <a:stCxn id="1315" idx="6"/>
              <a:endCxn id="131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2" name="Google Shape;1322;p64"/>
            <p:cNvCxnSpPr>
              <a:stCxn id="1316" idx="6"/>
              <a:endCxn id="1318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3" name="Google Shape;1323;p64"/>
            <p:cNvCxnSpPr>
              <a:stCxn id="1317" idx="6"/>
              <a:endCxn id="1319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4" name="Google Shape;1324;p64"/>
            <p:cNvCxnSpPr>
              <a:stCxn id="1319" idx="2"/>
              <a:endCxn id="131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5" name="Google Shape;1325;p64"/>
            <p:cNvCxnSpPr>
              <a:stCxn id="1319" idx="6"/>
              <a:endCxn id="1320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6" name="Google Shape;1326;p64"/>
            <p:cNvCxnSpPr>
              <a:stCxn id="1320" idx="2"/>
              <a:endCxn id="131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27" name="Google Shape;1327;p6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8" name="Google Shape;1328;p6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6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0" name="Google Shape;1330;p64"/>
          <p:cNvCxnSpPr>
            <a:stCxn id="1329" idx="2"/>
            <a:endCxn id="1317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64"/>
          <p:cNvCxnSpPr>
            <a:stCxn id="1329" idx="2"/>
            <a:endCxn id="132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64"/>
          <p:cNvCxnSpPr>
            <a:stCxn id="1329" idx="6"/>
            <a:endCxn id="1320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3" name="Google Shape;1333;p6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334" name="Google Shape;1334;p6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335" name="Google Shape;1335;p6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336" name="Google Shape;1336;p6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337" name="Google Shape;1337;p6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338" name="Google Shape;1338;p6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339" name="Google Shape;1339;p6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340" name="Google Shape;134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65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346" name="Google Shape;1346;p6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65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348" name="Google Shape;13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50" name="Google Shape;1350;p65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65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65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53" name="Google Shape;1353;p65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354" name="Google Shape;1354;p6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355" name="Google Shape;1355;p6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1" name="Google Shape;1361;p65"/>
            <p:cNvCxnSpPr>
              <a:stCxn id="1355" idx="6"/>
              <a:endCxn id="135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65"/>
            <p:cNvCxnSpPr>
              <a:stCxn id="1356" idx="6"/>
              <a:endCxn id="1358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65"/>
            <p:cNvCxnSpPr>
              <a:stCxn id="1357" idx="6"/>
              <a:endCxn id="1359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4" name="Google Shape;1364;p65"/>
            <p:cNvCxnSpPr>
              <a:stCxn id="1359" idx="2"/>
              <a:endCxn id="135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65"/>
            <p:cNvCxnSpPr>
              <a:stCxn id="1359" idx="6"/>
              <a:endCxn id="1360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6" name="Google Shape;1366;p65"/>
            <p:cNvCxnSpPr>
              <a:stCxn id="1360" idx="2"/>
              <a:endCxn id="135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67" name="Google Shape;1367;p6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8" name="Google Shape;1368;p6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6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0" name="Google Shape;1370;p65"/>
          <p:cNvCxnSpPr>
            <a:stCxn id="1369" idx="2"/>
            <a:endCxn id="1357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65"/>
          <p:cNvCxnSpPr>
            <a:stCxn id="1369" idx="2"/>
            <a:endCxn id="136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65"/>
          <p:cNvCxnSpPr>
            <a:stCxn id="1369" idx="6"/>
            <a:endCxn id="1360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6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374" name="Google Shape;1374;p6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375" name="Google Shape;1375;p6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376" name="Google Shape;1376;p6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377" name="Google Shape;1377;p6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378" name="Google Shape;1378;p6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379" name="Google Shape;1379;p6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66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386" name="Google Shape;1386;p66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66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388" name="Google Shape;13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66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90" name="Google Shape;1390;p66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6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66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93" name="Google Shape;1393;p6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394" name="Google Shape;1394;p66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395" name="Google Shape;1395;p66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6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6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6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6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6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01" name="Google Shape;1401;p66"/>
            <p:cNvCxnSpPr>
              <a:stCxn id="1395" idx="6"/>
              <a:endCxn id="139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2" name="Google Shape;1402;p66"/>
            <p:cNvCxnSpPr>
              <a:stCxn id="1396" idx="6"/>
              <a:endCxn id="1398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3" name="Google Shape;1403;p66"/>
            <p:cNvCxnSpPr>
              <a:stCxn id="1397" idx="6"/>
              <a:endCxn id="1399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4" name="Google Shape;1404;p66"/>
            <p:cNvCxnSpPr>
              <a:stCxn id="1399" idx="2"/>
              <a:endCxn id="139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5" name="Google Shape;1405;p66"/>
            <p:cNvCxnSpPr>
              <a:stCxn id="1399" idx="6"/>
              <a:endCxn id="1400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6" name="Google Shape;1406;p66"/>
            <p:cNvCxnSpPr>
              <a:stCxn id="1400" idx="2"/>
              <a:endCxn id="139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7" name="Google Shape;1407;p66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8" name="Google Shape;1408;p66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66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0" name="Google Shape;1410;p66"/>
          <p:cNvCxnSpPr>
            <a:stCxn id="1409" idx="2"/>
            <a:endCxn id="1397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66"/>
          <p:cNvCxnSpPr>
            <a:stCxn id="1409" idx="2"/>
            <a:endCxn id="140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66"/>
          <p:cNvCxnSpPr>
            <a:stCxn id="1409" idx="6"/>
            <a:endCxn id="1400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66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414" name="Google Shape;1414;p66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415" name="Google Shape;1415;p66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416" name="Google Shape;1416;p66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417" name="Google Shape;1417;p66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418" name="Google Shape;1418;p66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419" name="Google Shape;1419;p66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420" name="Google Shape;142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66"/>
          <p:cNvSpPr txBox="1"/>
          <p:nvPr/>
        </p:nvSpPr>
        <p:spPr>
          <a:xfrm>
            <a:off x="931000" y="3479825"/>
            <a:ext cx="34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Transform the input to a space where we are able to </a:t>
            </a:r>
            <a:r>
              <a:rPr b="1" lang="en-GB">
                <a:solidFill>
                  <a:schemeClr val="lt1"/>
                </a:solidFill>
              </a:rPr>
              <a:t>separate</a:t>
            </a:r>
            <a:r>
              <a:rPr lang="en-GB">
                <a:solidFill>
                  <a:schemeClr val="lt1"/>
                </a:solidFill>
              </a:rPr>
              <a:t> the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7"/>
          <p:cNvSpPr/>
          <p:nvPr/>
        </p:nvSpPr>
        <p:spPr>
          <a:xfrm>
            <a:off x="3295400" y="3466971"/>
            <a:ext cx="4694400" cy="4302000"/>
          </a:xfrm>
          <a:prstGeom prst="ellipse">
            <a:avLst/>
          </a:prstGeom>
          <a:noFill/>
          <a:ln cap="flat" cmpd="sng" w="9525">
            <a:solidFill>
              <a:srgbClr val="E2EB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427" name="Google Shape;1427;p6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67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429" name="Google Shape;14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6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Faces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431" name="Google Shape;1431;p67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6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67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34" name="Google Shape;1434;p6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35" name="Google Shape;1435;p6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6" name="Google Shape;1436;p6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b="1" lang="en-GB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37" name="Google Shape;1437;p67"/>
          <p:cNvPicPr preferRelativeResize="0"/>
          <p:nvPr/>
        </p:nvPicPr>
        <p:blipFill rotWithShape="1">
          <a:blip r:embed="rId4">
            <a:alphaModFix/>
          </a:blip>
          <a:srcRect b="71182" l="0" r="0" t="0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8" name="Google Shape;1438;p6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439" name="Google Shape;1439;p6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5" name="Google Shape;1445;p67"/>
            <p:cNvCxnSpPr>
              <a:stCxn id="1439" idx="6"/>
              <a:endCxn id="1442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6" name="Google Shape;1446;p67"/>
            <p:cNvCxnSpPr>
              <a:stCxn id="1440" idx="6"/>
              <a:endCxn id="1442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7" name="Google Shape;1447;p67"/>
            <p:cNvCxnSpPr>
              <a:stCxn id="1441" idx="6"/>
              <a:endCxn id="1443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8" name="Google Shape;1448;p67"/>
            <p:cNvCxnSpPr>
              <a:stCxn id="1443" idx="2"/>
              <a:endCxn id="1440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9" name="Google Shape;1449;p67"/>
            <p:cNvCxnSpPr>
              <a:stCxn id="1443" idx="6"/>
              <a:endCxn id="1444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0" name="Google Shape;1450;p67"/>
            <p:cNvCxnSpPr>
              <a:stCxn id="1444" idx="2"/>
              <a:endCxn id="1442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51" name="Google Shape;1451;p67"/>
          <p:cNvPicPr preferRelativeResize="0"/>
          <p:nvPr/>
        </p:nvPicPr>
        <p:blipFill rotWithShape="1">
          <a:blip r:embed="rId5">
            <a:alphaModFix/>
          </a:blip>
          <a:srcRect b="0" l="0" r="30545" t="0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8"/>
          <p:cNvSpPr/>
          <p:nvPr/>
        </p:nvSpPr>
        <p:spPr>
          <a:xfrm>
            <a:off x="-1432150" y="-181750"/>
            <a:ext cx="3647400" cy="3862500"/>
          </a:xfrm>
          <a:prstGeom prst="diamond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68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68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Neural Network Demo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59" name="Google Shape;1459;p6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4B3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68"/>
          <p:cNvSpPr txBox="1"/>
          <p:nvPr/>
        </p:nvSpPr>
        <p:spPr>
          <a:xfrm>
            <a:off x="7880425" y="4564575"/>
            <a:ext cx="1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SURF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461" name="Google Shape;1461;p6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223F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62" name="Google Shape;1462;p6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1463" name="Google Shape;14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68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https://playground.tensorflow.org/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6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69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471" name="Google Shape;14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6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6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Neural Network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474" name="Google Shape;1474;p6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6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6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77" name="Google Shape;1477;p69"/>
          <p:cNvSpPr txBox="1"/>
          <p:nvPr/>
        </p:nvSpPr>
        <p:spPr>
          <a:xfrm>
            <a:off x="128875" y="967900"/>
            <a:ext cx="3000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Anything in between is </a:t>
            </a:r>
            <a:r>
              <a:rPr b="1" lang="en-GB">
                <a:solidFill>
                  <a:schemeClr val="lt1"/>
                </a:solidFill>
              </a:rPr>
              <a:t>hidden</a:t>
            </a:r>
            <a:br>
              <a:rPr b="1" lang="en-GB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Layers are represented as vectors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Edges are matrices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	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We train the weights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78" name="Google Shape;147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0"/>
          <p:cNvSpPr/>
          <p:nvPr/>
        </p:nvSpPr>
        <p:spPr>
          <a:xfrm>
            <a:off x="-1887725" y="164475"/>
            <a:ext cx="3647400" cy="3862500"/>
          </a:xfrm>
          <a:prstGeom prst="diamond">
            <a:avLst/>
          </a:prstGeom>
          <a:noFill/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0"/>
          <p:cNvSpPr/>
          <p:nvPr/>
        </p:nvSpPr>
        <p:spPr>
          <a:xfrm>
            <a:off x="4205825" y="40728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0"/>
          <p:cNvSpPr/>
          <p:nvPr/>
        </p:nvSpPr>
        <p:spPr>
          <a:xfrm>
            <a:off x="6972763" y="414544"/>
            <a:ext cx="3569400" cy="3569400"/>
          </a:xfrm>
          <a:prstGeom prst="ellipse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86" name="Google Shape;1486;p70"/>
          <p:cNvSpPr txBox="1"/>
          <p:nvPr>
            <p:ph idx="1" type="subTitle"/>
          </p:nvPr>
        </p:nvSpPr>
        <p:spPr>
          <a:xfrm>
            <a:off x="2301915" y="1928475"/>
            <a:ext cx="47319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Neural Network Training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1487" name="Google Shape;148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93" name="Google Shape;14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71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1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96" name="Google Shape;1496;p71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71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Define the Model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98" name="Google Shape;1498;p71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99" name="Google Shape;1499;p71"/>
          <p:cNvSpPr txBox="1"/>
          <p:nvPr/>
        </p:nvSpPr>
        <p:spPr>
          <a:xfrm>
            <a:off x="4787756" y="2047038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What function to optimize?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function to approximate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your desired solution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500" name="Google Shape;1500;p71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01" name="Google Shape;1501;p71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Process your data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502" name="Google Shape;1502;p71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03" name="Google Shape;1503;p71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How to evaluate the model?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09" name="Google Shape;15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1" name="Google Shape;1511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2" name="Google Shape;1512;p72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18" name="Google Shape;151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20" name="Google Shape;1520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522" name="Google Shape;1522;p73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3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29" name="Google Shape;15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32" name="Google Shape;1532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34" name="Google Shape;1534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535" name="Google Shape;1535;p74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74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74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44" name="Google Shape;15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47" name="Google Shape;1547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49" name="Google Shape;1549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550" name="Google Shape;1550;p75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75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75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75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76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60" name="Google Shape;15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76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6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63" name="Google Shape;1563;p76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6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65" name="Google Shape;1565;p76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66" name="Google Shape;1566;p76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67" name="Google Shape;1567;p76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68" name="Google Shape;1568;p76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76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6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6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76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78" name="Google Shape;1578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80" name="Google Shape;15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2" name="Google Shape;158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77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7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89" name="Google Shape;1589;p7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8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91" name="Google Shape;15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7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8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94" name="Google Shape;159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78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01" name="Google Shape;1601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03" name="Google Shape;16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06" name="Google Shape;160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79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14" name="Google Shape;1614;p80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0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16" name="Google Shape;161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8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80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19" name="Google Shape;161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0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0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80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29" name="Google Shape;1629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31" name="Google Shape;16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81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1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34" name="Google Shape;1634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36" name="Google Shape;1636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37" name="Google Shape;163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1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1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6328800" y="3161175"/>
            <a:ext cx="2815200" cy="2981100"/>
          </a:xfrm>
          <a:prstGeom prst="diamond">
            <a:avLst/>
          </a:prstGeom>
          <a:noFill/>
          <a:ln cap="flat" cmpd="sng" w="9525">
            <a:solidFill>
              <a:srgbClr val="634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46" name="Google Shape;1646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48" name="Google Shape;16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82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2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51" name="Google Shape;1651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52" name="Google Shape;1652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54" name="Google Shape;1654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55" name="Google Shape;1655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56" name="Google Shape;165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82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82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65" name="Google Shape;1665;p83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666" name="Google Shape;1666;p83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83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68" name="Google Shape;16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83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83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71" name="Google Shape;1671;p83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72" name="Google Shape;1672;p8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83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74" name="Google Shape;1674;p83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75" name="Google Shape;1675;p83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76" name="Google Shape;167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83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83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85" name="Google Shape;1685;p84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6" name="Google Shape;1686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87" name="Google Shape;1687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8" name="Google Shape;1688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89" name="Google Shape;1689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95" name="Google Shape;1695;p85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6" name="Google Shape;1696;p85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97" name="Google Shape;1697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9" name="Google Shape;1699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07" name="Google Shape;1707;p86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8" name="Google Shape;1708;p86"/>
          <p:cNvGrpSpPr/>
          <p:nvPr/>
        </p:nvGrpSpPr>
        <p:grpSpPr>
          <a:xfrm>
            <a:off x="4291182" y="954113"/>
            <a:ext cx="4501368" cy="2564050"/>
            <a:chOff x="4245607" y="1265463"/>
            <a:chExt cx="4501368" cy="2564050"/>
          </a:xfrm>
        </p:grpSpPr>
        <p:pic>
          <p:nvPicPr>
            <p:cNvPr id="1709" name="Google Shape;1709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1" name="Google Shape;1711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12" name="Google Shape;1712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13" name="Google Shape;1713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14" name="Google Shape;1714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15" name="Google Shape;1715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16" name="Google Shape;1716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17" name="Google Shape;1717;p8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23" name="Google Shape;1723;p87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4" name="Google Shape;1724;p87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725" name="Google Shape;1725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8" name="Google Shape;1728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9" name="Google Shape;1729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30" name="Google Shape;1730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31" name="Google Shape;173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32" name="Google Shape;173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33" name="Google Shape;173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34" name="Google Shape;173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40" name="Google Shape;1740;p88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743" name="Google Shape;1743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44" name="Google Shape;1744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5" name="Google Shape;1745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6" name="Google Shape;1746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48" name="Google Shape;1748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49" name="Google Shape;1749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50" name="Google Shape;1750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51" name="Google Shape;1751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52" name="Google Shape;1752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53" name="Google Shape;1753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54" name="Google Shape;1754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8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60" name="Google Shape;1760;p89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89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9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63" name="Google Shape;1763;p89"/>
          <p:cNvSpPr/>
          <p:nvPr/>
        </p:nvSpPr>
        <p:spPr>
          <a:xfrm>
            <a:off x="3129400" y="4003713"/>
            <a:ext cx="2585100" cy="7791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64" name="Google Shape;1764;p89"/>
          <p:cNvSpPr txBox="1"/>
          <p:nvPr/>
        </p:nvSpPr>
        <p:spPr>
          <a:xfrm>
            <a:off x="2938100" y="4039338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000"/>
              <a:buChar char="❖"/>
            </a:pPr>
            <a:r>
              <a:rPr lang="en-GB" sz="1000">
                <a:solidFill>
                  <a:schemeClr val="dk1"/>
                </a:solidFill>
              </a:rPr>
              <a:t>Can be used with loss function that are not differentiable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❖"/>
            </a:pPr>
            <a:r>
              <a:rPr lang="en-GB" sz="1000">
                <a:solidFill>
                  <a:schemeClr val="dk1"/>
                </a:solidFill>
              </a:rPr>
              <a:t>No Guarantee that we find the global optimum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1765" name="Google Shape;1765;p89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66" name="Google Shape;1766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7" name="Google Shape;1767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8" name="Google Shape;1768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9" name="Google Shape;1769;p89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70" name="Google Shape;1770;p89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71" name="Google Shape;1771;p89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72" name="Google Shape;1772;p89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73" name="Google Shape;1773;p89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74" name="Google Shape;1774;p89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75" name="Google Shape;1775;p89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76" name="Google Shape;1776;p8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0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783" name="Google Shape;178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86" name="Google Shape;1786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89" name="Google Shape;1789;p90"/>
          <p:cNvSpPr txBox="1"/>
          <p:nvPr/>
        </p:nvSpPr>
        <p:spPr>
          <a:xfrm>
            <a:off x="143375" y="2367400"/>
            <a:ext cx="247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90" name="Google Shape;179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1" name="Google Shape;1791;p90"/>
          <p:cNvGrpSpPr/>
          <p:nvPr/>
        </p:nvGrpSpPr>
        <p:grpSpPr>
          <a:xfrm>
            <a:off x="3980050" y="1543038"/>
            <a:ext cx="3566777" cy="2735850"/>
            <a:chOff x="3720325" y="1364525"/>
            <a:chExt cx="3566777" cy="2735850"/>
          </a:xfrm>
        </p:grpSpPr>
        <p:pic>
          <p:nvPicPr>
            <p:cNvPr id="1792" name="Google Shape;1792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3" name="Google Shape;1793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4" name="Google Shape;1794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91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801" name="Google Shape;18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04" name="Google Shape;1804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9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07" name="Google Shape;1807;p91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08" name="Google Shape;180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9" name="Google Shape;1809;p91"/>
          <p:cNvGrpSpPr/>
          <p:nvPr/>
        </p:nvGrpSpPr>
        <p:grpSpPr>
          <a:xfrm>
            <a:off x="3980050" y="1543038"/>
            <a:ext cx="3566777" cy="2735850"/>
            <a:chOff x="3720325" y="1364525"/>
            <a:chExt cx="3566777" cy="2735850"/>
          </a:xfrm>
        </p:grpSpPr>
        <p:pic>
          <p:nvPicPr>
            <p:cNvPr id="1810" name="Google Shape;1810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1" name="Google Shape;1811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2" name="Google Shape;1812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6">
            <a:alphaModFix/>
          </a:blip>
          <a:srcRect b="15249" l="13828" r="13002" t="11997"/>
          <a:stretch/>
        </p:blipFill>
        <p:spPr>
          <a:xfrm>
            <a:off x="3051163" y="2543950"/>
            <a:ext cx="2348426" cy="14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92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819" name="Google Shape;181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22" name="Google Shape;182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92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825" name="Google Shape;1825;p92"/>
          <p:cNvGrpSpPr/>
          <p:nvPr/>
        </p:nvGrpSpPr>
        <p:grpSpPr>
          <a:xfrm>
            <a:off x="3980050" y="1543038"/>
            <a:ext cx="4635000" cy="2735850"/>
            <a:chOff x="3720325" y="1364525"/>
            <a:chExt cx="4635000" cy="2735850"/>
          </a:xfrm>
        </p:grpSpPr>
        <p:pic>
          <p:nvPicPr>
            <p:cNvPr id="1826" name="Google Shape;1826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Google Shape;1827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9" name="Google Shape;1829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0" name="Google Shape;1830;p92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31" name="Google Shape;1831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9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3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838" name="Google Shape;183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9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93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41" name="Google Shape;1841;p9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93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3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844" name="Google Shape;1844;p93"/>
          <p:cNvGrpSpPr/>
          <p:nvPr/>
        </p:nvGrpSpPr>
        <p:grpSpPr>
          <a:xfrm>
            <a:off x="3980050" y="1543038"/>
            <a:ext cx="4635000" cy="2735850"/>
            <a:chOff x="3720325" y="1364525"/>
            <a:chExt cx="4635000" cy="2735850"/>
          </a:xfrm>
        </p:grpSpPr>
        <p:pic>
          <p:nvPicPr>
            <p:cNvPr id="1845" name="Google Shape;1845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6" name="Google Shape;1846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8" name="Google Shape;1848;p9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9" name="Google Shape;1849;p93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50" name="Google Shape;1850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8850" y="1511038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9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94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1858" name="Google Shape;185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9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94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61" name="Google Shape;1861;p9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9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864" name="Google Shape;1864;p94"/>
          <p:cNvGrpSpPr/>
          <p:nvPr/>
        </p:nvGrpSpPr>
        <p:grpSpPr>
          <a:xfrm>
            <a:off x="3980050" y="1543038"/>
            <a:ext cx="4635000" cy="2735850"/>
            <a:chOff x="3720325" y="1364525"/>
            <a:chExt cx="4635000" cy="2735850"/>
          </a:xfrm>
        </p:grpSpPr>
        <p:pic>
          <p:nvPicPr>
            <p:cNvPr id="1865" name="Google Shape;1865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9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8" name="Google Shape;1868;p9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9" name="Google Shape;1869;p94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70" name="Google Shape;1870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4600" y="73701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8850" y="1511038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9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78" name="Google Shape;187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9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95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81" name="Google Shape;188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87" name="Google Shape;188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90" name="Google Shape;189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96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97" name="Google Shape;189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7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00" name="Google Shape;190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01" name="Google Shape;190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7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08" name="Google Shape;1908;p98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98"/>
          <p:cNvSpPr txBox="1"/>
          <p:nvPr/>
        </p:nvSpPr>
        <p:spPr>
          <a:xfrm>
            <a:off x="5319625" y="3508775"/>
            <a:ext cx="332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The more weights we need to train, the more complex the model becomes and the sooner it starts to memorize, if we don’t have enough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10" name="Google Shape;191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98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13" name="Google Shape;1913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14" name="Google Shape;191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98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21" name="Google Shape;1921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9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23" name="Google Shape;192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24" name="Google Shape;19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32" name="Google Shape;1932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0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34" name="Google Shape;1934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35" name="Google Shape;19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100"/>
          <p:cNvPicPr preferRelativeResize="0"/>
          <p:nvPr/>
        </p:nvPicPr>
        <p:blipFill rotWithShape="1">
          <a:blip r:embed="rId6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44" name="Google Shape;1944;p10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01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46" name="Google Shape;1946;p101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47" name="Google Shape;194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01"/>
          <p:cNvPicPr preferRelativeResize="0"/>
          <p:nvPr/>
        </p:nvPicPr>
        <p:blipFill rotWithShape="1">
          <a:blip r:embed="rId5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6">
            <a:alphaModFix/>
          </a:blip>
          <a:srcRect b="15249" l="13828" r="13002" t="11997"/>
          <a:stretch/>
        </p:blipFill>
        <p:spPr>
          <a:xfrm>
            <a:off x="3051163" y="2543950"/>
            <a:ext cx="2348426" cy="14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57" name="Google Shape;1957;p10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2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59" name="Google Shape;1959;p102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60" name="Google Shape;196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102"/>
          <p:cNvSpPr/>
          <p:nvPr/>
        </p:nvSpPr>
        <p:spPr>
          <a:xfrm>
            <a:off x="5297325" y="3290100"/>
            <a:ext cx="3416400" cy="10107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02"/>
          <p:cNvSpPr txBox="1"/>
          <p:nvPr/>
        </p:nvSpPr>
        <p:spPr>
          <a:xfrm>
            <a:off x="5297325" y="3290100"/>
            <a:ext cx="332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Models always need regularization no matter how big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Not entirely understood how all these tricks amount to a more complex separating hyperplane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0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Optimizers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71" name="Google Shape;1971;p103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change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2" name="Google Shape;197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3"/>
          <p:cNvPicPr preferRelativeResize="0"/>
          <p:nvPr/>
        </p:nvPicPr>
        <p:blipFill rotWithShape="1">
          <a:blip r:embed="rId4">
            <a:alphaModFix/>
          </a:blip>
          <a:srcRect b="2628" l="14597" r="7841" t="7974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04"/>
          <p:cNvSpPr/>
          <p:nvPr/>
        </p:nvSpPr>
        <p:spPr>
          <a:xfrm>
            <a:off x="6804922" y="3970478"/>
            <a:ext cx="120900" cy="1209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04"/>
          <p:cNvSpPr/>
          <p:nvPr/>
        </p:nvSpPr>
        <p:spPr>
          <a:xfrm flipH="1">
            <a:off x="6836575" y="38684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4"/>
          <p:cNvSpPr txBox="1"/>
          <p:nvPr>
            <p:ph idx="1" type="subTitle"/>
          </p:nvPr>
        </p:nvSpPr>
        <p:spPr>
          <a:xfrm>
            <a:off x="3316063" y="1413863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ML Workflow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1981" name="Google Shape;1981;p104"/>
          <p:cNvSpPr/>
          <p:nvPr/>
        </p:nvSpPr>
        <p:spPr>
          <a:xfrm flipH="1">
            <a:off x="6992600" y="38684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4"/>
          <p:cNvSpPr txBox="1"/>
          <p:nvPr/>
        </p:nvSpPr>
        <p:spPr>
          <a:xfrm>
            <a:off x="2125963" y="1842638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A64D79"/>
                </a:solidFill>
              </a:rPr>
              <a:t>03.</a:t>
            </a:r>
            <a:endParaRPr sz="4000"/>
          </a:p>
        </p:txBody>
      </p:sp>
      <p:sp>
        <p:nvSpPr>
          <p:cNvPr id="1983" name="Google Shape;1983;p104"/>
          <p:cNvSpPr/>
          <p:nvPr/>
        </p:nvSpPr>
        <p:spPr>
          <a:xfrm flipH="1">
            <a:off x="6729196" y="628207"/>
            <a:ext cx="3396900" cy="33969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04"/>
          <p:cNvSpPr/>
          <p:nvPr/>
        </p:nvSpPr>
        <p:spPr>
          <a:xfrm flipH="1">
            <a:off x="-1113876" y="52277"/>
            <a:ext cx="2266500" cy="2266500"/>
          </a:xfrm>
          <a:prstGeom prst="ellipse">
            <a:avLst/>
          </a:prstGeom>
          <a:gradFill>
            <a:gsLst>
              <a:gs pos="0">
                <a:srgbClr val="2D004F">
                  <a:alpha val="1176"/>
                </a:srgbClr>
              </a:gs>
              <a:gs pos="100000">
                <a:srgbClr val="0D0030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04"/>
          <p:cNvSpPr/>
          <p:nvPr/>
        </p:nvSpPr>
        <p:spPr>
          <a:xfrm>
            <a:off x="6757673" y="3970476"/>
            <a:ext cx="78900" cy="789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4"/>
          <p:cNvSpPr/>
          <p:nvPr/>
        </p:nvSpPr>
        <p:spPr>
          <a:xfrm>
            <a:off x="689770" y="-54675"/>
            <a:ext cx="1360325" cy="5184500"/>
          </a:xfrm>
          <a:custGeom>
            <a:rect b="b" l="l" r="r" t="t"/>
            <a:pathLst>
              <a:path extrusionOk="0" h="207380" w="54413">
                <a:moveTo>
                  <a:pt x="54413" y="207380"/>
                </a:moveTo>
                <a:cubicBezTo>
                  <a:pt x="45362" y="198481"/>
                  <a:pt x="1839" y="181351"/>
                  <a:pt x="108" y="153986"/>
                </a:cubicBezTo>
                <a:cubicBezTo>
                  <a:pt x="-1623" y="126621"/>
                  <a:pt x="40381" y="68853"/>
                  <a:pt x="44026" y="43189"/>
                </a:cubicBezTo>
                <a:cubicBezTo>
                  <a:pt x="47671" y="17525"/>
                  <a:pt x="25651" y="7198"/>
                  <a:pt x="21976" y="0"/>
                </a:cubicBezTo>
              </a:path>
            </a:pathLst>
          </a:cu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7" name="Google Shape;1987;p104"/>
          <p:cNvSpPr txBox="1"/>
          <p:nvPr/>
        </p:nvSpPr>
        <p:spPr>
          <a:xfrm>
            <a:off x="813200" y="2995725"/>
            <a:ext cx="698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You need to know your data and your models well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Artificial Intelligence still heavily relies on human intelligence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88" name="Google Shape;198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994" name="Google Shape;199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0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01" name="Google Shape;200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10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07"/>
          <p:cNvSpPr/>
          <p:nvPr/>
        </p:nvSpPr>
        <p:spPr>
          <a:xfrm rot="10800000">
            <a:off x="-797075" y="-32450"/>
            <a:ext cx="1292400" cy="1493400"/>
          </a:xfrm>
          <a:prstGeom prst="diamond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010" name="Google Shape;201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7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Data normalization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13" name="Google Shape;2013;p10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0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0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016" name="Google Shape;2016;p107"/>
          <p:cNvSpPr txBox="1"/>
          <p:nvPr/>
        </p:nvSpPr>
        <p:spPr>
          <a:xfrm>
            <a:off x="263275" y="2182900"/>
            <a:ext cx="25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process to transform the input </a:t>
            </a:r>
            <a:r>
              <a:rPr b="1" lang="en-GB">
                <a:solidFill>
                  <a:schemeClr val="lt1"/>
                </a:solidFill>
              </a:rPr>
              <a:t>data</a:t>
            </a:r>
            <a:r>
              <a:rPr lang="en-GB">
                <a:solidFill>
                  <a:schemeClr val="lt1"/>
                </a:solidFill>
              </a:rPr>
              <a:t> in a </a:t>
            </a:r>
            <a:r>
              <a:rPr b="1" lang="en-GB">
                <a:solidFill>
                  <a:schemeClr val="lt1"/>
                </a:solidFill>
              </a:rPr>
              <a:t>well-behaved </a:t>
            </a:r>
            <a:r>
              <a:rPr lang="en-GB">
                <a:solidFill>
                  <a:schemeClr val="lt1"/>
                </a:solidFill>
              </a:rPr>
              <a:t>form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4">
            <a:alphaModFix/>
          </a:blip>
          <a:srcRect b="0" l="0" r="0"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Open Datasets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24" name="Google Shape;202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08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08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27" name="Google Shape;2027;p108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28" name="Google Shape;2028;p108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0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Dataset Splitting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34" name="Google Shape;203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09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36" name="Google Shape;2036;p109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20</a:t>
            </a:r>
            <a:r>
              <a:rPr b="1" lang="en-GB">
                <a:solidFill>
                  <a:srgbClr val="A64D79"/>
                </a:solidFill>
              </a:rPr>
              <a:t>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37" name="Google Shape;2037;p109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1</a:t>
            </a:r>
            <a:r>
              <a:rPr b="1" lang="en-GB">
                <a:solidFill>
                  <a:srgbClr val="A64D79"/>
                </a:solidFill>
              </a:rPr>
              <a:t>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38" name="Google Shape;203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</a:rPr>
              <a:t>Network Evaluation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044" name="Google Shape;204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175" y="1035175"/>
            <a:ext cx="2498100" cy="26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50" y="1251187"/>
            <a:ext cx="2544700" cy="21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125" y="1358875"/>
            <a:ext cx="3158450" cy="1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0"/>
          <p:cNvSpPr txBox="1"/>
          <p:nvPr/>
        </p:nvSpPr>
        <p:spPr>
          <a:xfrm>
            <a:off x="815500" y="3744875"/>
            <a:ext cx="728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Choose an appropriate metric for your own problem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Always sanity check your model, is it better than a baseline?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An almost perfect classification score is always sketchy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Keep questioning the model, never trust it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048" name="Google Shape;2048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1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Workflow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54" name="Google Shape;205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